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Lst>
  <p:sldSz cx="6858000" cy="9144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605E"/>
    <a:srgbClr val="F78835"/>
    <a:srgbClr val="FF21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3348" y="-228"/>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607B9B3-59F8-4F8A-99B8-3A7E9F2FFF09}" type="datetimeFigureOut">
              <a:rPr kumimoji="1" lang="ja-JP" altLang="en-US" smtClean="0"/>
              <a:pPr/>
              <a:t>2017/1/16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745B3C3-6A3F-4B89-81B6-838FB986F210}"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607B9B3-59F8-4F8A-99B8-3A7E9F2FFF09}" type="datetimeFigureOut">
              <a:rPr kumimoji="1" lang="ja-JP" altLang="en-US" smtClean="0"/>
              <a:pPr/>
              <a:t>2017/1/16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745B3C3-6A3F-4B89-81B6-838FB986F210}"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42900" y="366185"/>
            <a:ext cx="4514850" cy="7802033"/>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607B9B3-59F8-4F8A-99B8-3A7E9F2FFF09}" type="datetimeFigureOut">
              <a:rPr kumimoji="1" lang="ja-JP" altLang="en-US" smtClean="0"/>
              <a:pPr/>
              <a:t>2017/1/16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745B3C3-6A3F-4B89-81B6-838FB986F210}"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607B9B3-59F8-4F8A-99B8-3A7E9F2FFF09}" type="datetimeFigureOut">
              <a:rPr kumimoji="1" lang="ja-JP" altLang="en-US" smtClean="0"/>
              <a:pPr/>
              <a:t>2017/1/16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745B3C3-6A3F-4B89-81B6-838FB986F210}"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607B9B3-59F8-4F8A-99B8-3A7E9F2FFF09}" type="datetimeFigureOut">
              <a:rPr kumimoji="1" lang="ja-JP" altLang="en-US" smtClean="0"/>
              <a:pPr/>
              <a:t>2017/1/16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745B3C3-6A3F-4B89-81B6-838FB986F210}"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607B9B3-59F8-4F8A-99B8-3A7E9F2FFF09}" type="datetimeFigureOut">
              <a:rPr kumimoji="1" lang="ja-JP" altLang="en-US" smtClean="0"/>
              <a:pPr/>
              <a:t>2017/1/16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745B3C3-6A3F-4B89-81B6-838FB986F210}"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607B9B3-59F8-4F8A-99B8-3A7E9F2FFF09}" type="datetimeFigureOut">
              <a:rPr kumimoji="1" lang="ja-JP" altLang="en-US" smtClean="0"/>
              <a:pPr/>
              <a:t>2017/1/16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745B3C3-6A3F-4B89-81B6-838FB986F210}"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607B9B3-59F8-4F8A-99B8-3A7E9F2FFF09}" type="datetimeFigureOut">
              <a:rPr kumimoji="1" lang="ja-JP" altLang="en-US" smtClean="0"/>
              <a:pPr/>
              <a:t>2017/1/16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745B3C3-6A3F-4B89-81B6-838FB986F210}"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607B9B3-59F8-4F8A-99B8-3A7E9F2FFF09}" type="datetimeFigureOut">
              <a:rPr kumimoji="1" lang="ja-JP" altLang="en-US" smtClean="0"/>
              <a:pPr/>
              <a:t>2017/1/16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745B3C3-6A3F-4B89-81B6-838FB986F210}"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607B9B3-59F8-4F8A-99B8-3A7E9F2FFF09}" type="datetimeFigureOut">
              <a:rPr kumimoji="1" lang="ja-JP" altLang="en-US" smtClean="0"/>
              <a:pPr/>
              <a:t>2017/1/16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745B3C3-6A3F-4B89-81B6-838FB986F210}"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607B9B3-59F8-4F8A-99B8-3A7E9F2FFF09}" type="datetimeFigureOut">
              <a:rPr kumimoji="1" lang="ja-JP" altLang="en-US" smtClean="0"/>
              <a:pPr/>
              <a:t>2017/1/16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745B3C3-6A3F-4B89-81B6-838FB986F210}"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607B9B3-59F8-4F8A-99B8-3A7E9F2FFF09}" type="datetimeFigureOut">
              <a:rPr kumimoji="1" lang="ja-JP" altLang="en-US" smtClean="0"/>
              <a:pPr/>
              <a:t>2017/1/16</a:t>
            </a:fld>
            <a:endParaRPr kumimoji="1" lang="ja-JP" altLang="en-US"/>
          </a:p>
        </p:txBody>
      </p:sp>
      <p:sp>
        <p:nvSpPr>
          <p:cNvPr id="5" name="フッター プレースホル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745B3C3-6A3F-4B89-81B6-838FB986F21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0" name="Picture 12" descr="C:\Users\sugai\Desktop\素材画像\logo.png"/>
          <p:cNvPicPr>
            <a:picLocks noChangeAspect="1" noChangeArrowheads="1"/>
          </p:cNvPicPr>
          <p:nvPr/>
        </p:nvPicPr>
        <p:blipFill>
          <a:blip r:embed="rId2" cstate="print"/>
          <a:srcRect/>
          <a:stretch>
            <a:fillRect/>
          </a:stretch>
        </p:blipFill>
        <p:spPr bwMode="auto">
          <a:xfrm>
            <a:off x="2636912" y="0"/>
            <a:ext cx="2861692" cy="408813"/>
          </a:xfrm>
          <a:prstGeom prst="rect">
            <a:avLst/>
          </a:prstGeom>
          <a:noFill/>
        </p:spPr>
      </p:pic>
      <p:sp>
        <p:nvSpPr>
          <p:cNvPr id="4" name="テキスト ボックス 3"/>
          <p:cNvSpPr txBox="1"/>
          <p:nvPr/>
        </p:nvSpPr>
        <p:spPr>
          <a:xfrm>
            <a:off x="3185592" y="0"/>
            <a:ext cx="3672408" cy="369332"/>
          </a:xfrm>
          <a:prstGeom prst="rect">
            <a:avLst/>
          </a:prstGeom>
          <a:noFill/>
        </p:spPr>
        <p:txBody>
          <a:bodyPr wrap="square" rtlCol="0">
            <a:spAutoFit/>
          </a:bodyPr>
          <a:lstStyle/>
          <a:p>
            <a:pPr algn="r"/>
            <a:r>
              <a:rPr kumimoji="1" lang="ja-JP" altLang="en-US" dirty="0" smtClean="0"/>
              <a:t>正規代理店</a:t>
            </a:r>
            <a:endParaRPr kumimoji="1" lang="ja-JP" altLang="en-US" dirty="0"/>
          </a:p>
        </p:txBody>
      </p:sp>
      <p:sp>
        <p:nvSpPr>
          <p:cNvPr id="7" name="正方形/長方形 6"/>
          <p:cNvSpPr/>
          <p:nvPr/>
        </p:nvSpPr>
        <p:spPr>
          <a:xfrm>
            <a:off x="0" y="395536"/>
            <a:ext cx="6834821" cy="1800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31440" y="539552"/>
            <a:ext cx="6326560" cy="430887"/>
          </a:xfrm>
          <a:prstGeom prst="rect">
            <a:avLst/>
          </a:prstGeom>
          <a:solidFill>
            <a:schemeClr val="accent5">
              <a:lumMod val="75000"/>
            </a:schemeClr>
          </a:solidFill>
          <a:ln>
            <a:solidFill>
              <a:schemeClr val="accent5">
                <a:lumMod val="75000"/>
              </a:schemeClr>
            </a:solidFill>
          </a:ln>
        </p:spPr>
        <p:txBody>
          <a:bodyPr wrap="square" rtlCol="0">
            <a:spAutoFit/>
          </a:bodyPr>
          <a:lstStyle/>
          <a:p>
            <a:pPr algn="ctr"/>
            <a:r>
              <a:rPr kumimoji="1" lang="ja-JP" altLang="en-US" sz="2200" b="1" dirty="0" smtClean="0">
                <a:solidFill>
                  <a:schemeClr val="bg1"/>
                </a:solidFill>
              </a:rPr>
              <a:t>　　　　　初期費用</a:t>
            </a:r>
            <a:r>
              <a:rPr lang="en-US" altLang="ja-JP" sz="2200" b="1" dirty="0" smtClean="0">
                <a:solidFill>
                  <a:schemeClr val="bg1"/>
                </a:solidFill>
              </a:rPr>
              <a:t>4</a:t>
            </a:r>
            <a:r>
              <a:rPr kumimoji="1" lang="en-US" altLang="ja-JP" sz="2200" b="1" dirty="0" smtClean="0">
                <a:solidFill>
                  <a:schemeClr val="bg1"/>
                </a:solidFill>
              </a:rPr>
              <a:t>9,800</a:t>
            </a:r>
            <a:r>
              <a:rPr kumimoji="1" lang="ja-JP" altLang="en-US" sz="2200" b="1" dirty="0" smtClean="0">
                <a:solidFill>
                  <a:schemeClr val="bg1"/>
                </a:solidFill>
              </a:rPr>
              <a:t>円</a:t>
            </a:r>
            <a:r>
              <a:rPr kumimoji="1" lang="en-US" altLang="ja-JP" sz="1200" b="1" dirty="0" smtClean="0">
                <a:solidFill>
                  <a:schemeClr val="bg1"/>
                </a:solidFill>
              </a:rPr>
              <a:t>(</a:t>
            </a:r>
            <a:r>
              <a:rPr kumimoji="1" lang="ja-JP" altLang="en-US" sz="1200" b="1" dirty="0" smtClean="0">
                <a:solidFill>
                  <a:schemeClr val="bg1"/>
                </a:solidFill>
              </a:rPr>
              <a:t>税別</a:t>
            </a:r>
            <a:r>
              <a:rPr kumimoji="1" lang="en-US" altLang="ja-JP" sz="1200" b="1" dirty="0" smtClean="0">
                <a:solidFill>
                  <a:schemeClr val="bg1"/>
                </a:solidFill>
              </a:rPr>
              <a:t>)</a:t>
            </a:r>
            <a:r>
              <a:rPr kumimoji="1" lang="ja-JP" altLang="en-US" b="1" dirty="0" smtClean="0">
                <a:solidFill>
                  <a:schemeClr val="bg1"/>
                </a:solidFill>
              </a:rPr>
              <a:t>／</a:t>
            </a:r>
            <a:r>
              <a:rPr kumimoji="1" lang="ja-JP" altLang="en-US" sz="2200" b="1" dirty="0" smtClean="0">
                <a:solidFill>
                  <a:schemeClr val="bg1"/>
                </a:solidFill>
              </a:rPr>
              <a:t>月額</a:t>
            </a:r>
            <a:r>
              <a:rPr kumimoji="1" lang="en-US" altLang="ja-JP" sz="2200" b="1" dirty="0" smtClean="0">
                <a:solidFill>
                  <a:schemeClr val="bg1"/>
                </a:solidFill>
              </a:rPr>
              <a:t>4,900</a:t>
            </a:r>
            <a:r>
              <a:rPr kumimoji="1" lang="ja-JP" altLang="en-US" sz="2200" b="1" dirty="0" smtClean="0">
                <a:solidFill>
                  <a:schemeClr val="bg1"/>
                </a:solidFill>
              </a:rPr>
              <a:t>円</a:t>
            </a:r>
            <a:r>
              <a:rPr lang="en-US" altLang="ja-JP" sz="1200" b="1" dirty="0">
                <a:solidFill>
                  <a:schemeClr val="bg1"/>
                </a:solidFill>
              </a:rPr>
              <a:t>(</a:t>
            </a:r>
            <a:r>
              <a:rPr lang="ja-JP" altLang="en-US" sz="1200" b="1" dirty="0">
                <a:solidFill>
                  <a:schemeClr val="bg1"/>
                </a:solidFill>
              </a:rPr>
              <a:t>税別</a:t>
            </a:r>
            <a:r>
              <a:rPr lang="en-US" altLang="ja-JP" sz="1200" b="1" dirty="0" smtClean="0">
                <a:solidFill>
                  <a:schemeClr val="bg1"/>
                </a:solidFill>
              </a:rPr>
              <a:t>)</a:t>
            </a:r>
            <a:endParaRPr kumimoji="1" lang="ja-JP" altLang="en-US" sz="1200" b="1" dirty="0">
              <a:solidFill>
                <a:schemeClr val="bg1"/>
              </a:solidFill>
            </a:endParaRPr>
          </a:p>
        </p:txBody>
      </p:sp>
      <p:pic>
        <p:nvPicPr>
          <p:cNvPr id="12290" name="Picture 2" descr="https://lh6.googleusercontent.com/cL7hceDGPYqm-kdUdlCEPRmrEoCy4pz0bSpJyFgGyJu4k_gYLqBBzXPMiDG2Dl6I0OqkVUiEAJ_2ogZSy7a8nDdkAQq6HbbkTqGw1Bm46KUOHKYcYY_nPXQpc1faVEolS6f6LSKBYtc"/>
          <p:cNvPicPr>
            <a:picLocks noChangeAspect="1" noChangeArrowheads="1"/>
          </p:cNvPicPr>
          <p:nvPr/>
        </p:nvPicPr>
        <p:blipFill>
          <a:blip r:embed="rId3" cstate="print"/>
          <a:srcRect/>
          <a:stretch>
            <a:fillRect/>
          </a:stretch>
        </p:blipFill>
        <p:spPr bwMode="auto">
          <a:xfrm>
            <a:off x="-7790" y="387053"/>
            <a:ext cx="1495203" cy="1495204"/>
          </a:xfrm>
          <a:prstGeom prst="rect">
            <a:avLst/>
          </a:prstGeom>
          <a:noFill/>
        </p:spPr>
      </p:pic>
      <p:pic>
        <p:nvPicPr>
          <p:cNvPr id="12292" name="Picture 4" descr="https://lh3.googleusercontent.com/QnJcavKOQ5VH-gm3FKwVyPDtOg6fR66jWGL8Cc3L5vra_fWhXBnRB9Q4bAcM7fqrrPOsCePEeq1UMT3AXs_rJdSgfRaeTE8ez6n0_xflsxaRxEiTc5FBFPsQPuIzZLy05e06TxTVaYQ"/>
          <p:cNvPicPr>
            <a:picLocks noChangeAspect="1" noChangeArrowheads="1"/>
          </p:cNvPicPr>
          <p:nvPr/>
        </p:nvPicPr>
        <p:blipFill>
          <a:blip r:embed="rId4" cstate="print"/>
          <a:srcRect/>
          <a:stretch>
            <a:fillRect/>
          </a:stretch>
        </p:blipFill>
        <p:spPr bwMode="auto">
          <a:xfrm>
            <a:off x="4581128" y="3347864"/>
            <a:ext cx="1419194" cy="1368152"/>
          </a:xfrm>
          <a:prstGeom prst="rect">
            <a:avLst/>
          </a:prstGeom>
          <a:noFill/>
        </p:spPr>
      </p:pic>
      <p:pic>
        <p:nvPicPr>
          <p:cNvPr id="12294" name="Picture 6" descr="https://lh6.googleusercontent.com/JZuVGWn7ntwnRtBWUfjg2x7ON2XVoJObp3YhShuQ38pExyD48iSHVva86kov9KgPdYaJ21_IMJg48o8Rz0NEUmpQJBNUr9YPrYSNYdgxwDG4IiUQ5pDSiAlJ84jsuDbIh80VMly_las"/>
          <p:cNvPicPr>
            <a:picLocks noChangeAspect="1" noChangeArrowheads="1"/>
          </p:cNvPicPr>
          <p:nvPr/>
        </p:nvPicPr>
        <p:blipFill>
          <a:blip r:embed="rId5" cstate="print"/>
          <a:srcRect/>
          <a:stretch>
            <a:fillRect/>
          </a:stretch>
        </p:blipFill>
        <p:spPr bwMode="auto">
          <a:xfrm>
            <a:off x="5949280" y="3419872"/>
            <a:ext cx="747416" cy="1288897"/>
          </a:xfrm>
          <a:prstGeom prst="rect">
            <a:avLst/>
          </a:prstGeom>
          <a:noFill/>
        </p:spPr>
      </p:pic>
      <p:sp>
        <p:nvSpPr>
          <p:cNvPr id="11" name="テキスト ボックス 10"/>
          <p:cNvSpPr txBox="1"/>
          <p:nvPr/>
        </p:nvSpPr>
        <p:spPr>
          <a:xfrm>
            <a:off x="902618" y="1003945"/>
            <a:ext cx="5949280" cy="707886"/>
          </a:xfrm>
          <a:prstGeom prst="rect">
            <a:avLst/>
          </a:prstGeom>
          <a:noFill/>
        </p:spPr>
        <p:txBody>
          <a:bodyPr wrap="square" rtlCol="0">
            <a:spAutoFit/>
          </a:bodyPr>
          <a:lstStyle/>
          <a:p>
            <a:pPr algn="ctr"/>
            <a:r>
              <a:rPr lang="ja-JP" altLang="en-US" sz="1400" b="1" dirty="0" smtClean="0"/>
              <a:t>　　　　初心者でも</a:t>
            </a:r>
            <a:r>
              <a:rPr lang="ja-JP" altLang="en-US" sz="2000" b="1" dirty="0" smtClean="0"/>
              <a:t>簡単更新！</a:t>
            </a:r>
            <a:r>
              <a:rPr lang="ja-JP" altLang="en-US" sz="1400" b="1" dirty="0" smtClean="0"/>
              <a:t>プロの</a:t>
            </a:r>
            <a:r>
              <a:rPr lang="ja-JP" altLang="en-US" sz="2000" b="1" dirty="0" smtClean="0"/>
              <a:t>コンサルティング</a:t>
            </a:r>
            <a:r>
              <a:rPr lang="ja-JP" altLang="en-US" sz="1400" b="1" dirty="0" smtClean="0"/>
              <a:t>つきの</a:t>
            </a:r>
            <a:endParaRPr lang="en-US" altLang="ja-JP" sz="1400" b="1" dirty="0" smtClean="0"/>
          </a:p>
          <a:p>
            <a:pPr algn="ctr"/>
            <a:r>
              <a:rPr lang="ja-JP" altLang="en-US" sz="1400" b="1" dirty="0" smtClean="0"/>
              <a:t>「</a:t>
            </a:r>
            <a:r>
              <a:rPr lang="ja-JP" altLang="en-US" sz="2000" b="1" dirty="0" smtClean="0"/>
              <a:t>お客さまを増やせる</a:t>
            </a:r>
            <a:r>
              <a:rPr lang="ja-JP" altLang="en-US" sz="1400" b="1" dirty="0" smtClean="0"/>
              <a:t>」 ホームページ</a:t>
            </a:r>
            <a:r>
              <a:rPr lang="ja-JP" altLang="en-US" sz="1400" b="1" dirty="0"/>
              <a:t>作成</a:t>
            </a:r>
            <a:r>
              <a:rPr lang="ja-JP" altLang="en-US" sz="1400" b="1" dirty="0" smtClean="0"/>
              <a:t>サービス</a:t>
            </a:r>
          </a:p>
        </p:txBody>
      </p:sp>
      <p:pic>
        <p:nvPicPr>
          <p:cNvPr id="12299" name="Picture 11" descr="C:\Program Files\Microsoft Office\MEDIA\OFFICE12\Bullets\BD21301_.gif"/>
          <p:cNvPicPr>
            <a:picLocks noChangeAspect="1" noChangeArrowheads="1"/>
          </p:cNvPicPr>
          <p:nvPr/>
        </p:nvPicPr>
        <p:blipFill>
          <a:blip r:embed="rId6" cstate="print"/>
          <a:srcRect/>
          <a:stretch>
            <a:fillRect/>
          </a:stretch>
        </p:blipFill>
        <p:spPr bwMode="auto">
          <a:xfrm>
            <a:off x="550026" y="2362304"/>
            <a:ext cx="206176" cy="206176"/>
          </a:xfrm>
          <a:prstGeom prst="rect">
            <a:avLst/>
          </a:prstGeom>
          <a:noFill/>
        </p:spPr>
      </p:pic>
      <p:pic>
        <p:nvPicPr>
          <p:cNvPr id="18" name="Picture 11" descr="C:\Program Files\Microsoft Office\MEDIA\OFFICE12\Bullets\BD21301_.gif"/>
          <p:cNvPicPr>
            <a:picLocks noChangeAspect="1" noChangeArrowheads="1"/>
          </p:cNvPicPr>
          <p:nvPr/>
        </p:nvPicPr>
        <p:blipFill>
          <a:blip r:embed="rId6" cstate="print"/>
          <a:srcRect/>
          <a:stretch>
            <a:fillRect/>
          </a:stretch>
        </p:blipFill>
        <p:spPr bwMode="auto">
          <a:xfrm>
            <a:off x="550026" y="3051073"/>
            <a:ext cx="206176" cy="206176"/>
          </a:xfrm>
          <a:prstGeom prst="rect">
            <a:avLst/>
          </a:prstGeom>
          <a:noFill/>
        </p:spPr>
      </p:pic>
      <p:pic>
        <p:nvPicPr>
          <p:cNvPr id="19" name="Picture 11" descr="C:\Program Files\Microsoft Office\MEDIA\OFFICE12\Bullets\BD21301_.gif"/>
          <p:cNvPicPr>
            <a:picLocks noChangeAspect="1" noChangeArrowheads="1"/>
          </p:cNvPicPr>
          <p:nvPr/>
        </p:nvPicPr>
        <p:blipFill>
          <a:blip r:embed="rId6" cstate="print"/>
          <a:srcRect/>
          <a:stretch>
            <a:fillRect/>
          </a:stretch>
        </p:blipFill>
        <p:spPr bwMode="auto">
          <a:xfrm>
            <a:off x="550026" y="2718564"/>
            <a:ext cx="206176" cy="206176"/>
          </a:xfrm>
          <a:prstGeom prst="rect">
            <a:avLst/>
          </a:prstGeom>
          <a:noFill/>
        </p:spPr>
      </p:pic>
      <p:sp>
        <p:nvSpPr>
          <p:cNvPr id="20" name="テキスト ボックス 19"/>
          <p:cNvSpPr txBox="1"/>
          <p:nvPr/>
        </p:nvSpPr>
        <p:spPr>
          <a:xfrm>
            <a:off x="836712" y="2166188"/>
            <a:ext cx="6021288" cy="1200329"/>
          </a:xfrm>
          <a:prstGeom prst="rect">
            <a:avLst/>
          </a:prstGeom>
          <a:noFill/>
        </p:spPr>
        <p:txBody>
          <a:bodyPr wrap="square" rtlCol="0" anchor="ctr">
            <a:spAutoFit/>
          </a:bodyPr>
          <a:lstStyle/>
          <a:p>
            <a:pPr>
              <a:lnSpc>
                <a:spcPct val="150000"/>
              </a:lnSpc>
            </a:pPr>
            <a:r>
              <a:rPr lang="ja-JP" altLang="en-US" sz="1600" dirty="0" smtClean="0"/>
              <a:t>ホームページを、低価格で作成したい</a:t>
            </a:r>
            <a:endParaRPr lang="ja-JP" altLang="en-US" sz="1600" b="0" dirty="0" smtClean="0"/>
          </a:p>
          <a:p>
            <a:pPr>
              <a:lnSpc>
                <a:spcPct val="150000"/>
              </a:lnSpc>
            </a:pPr>
            <a:r>
              <a:rPr lang="ja-JP" altLang="en-US" sz="1600" b="0" dirty="0" smtClean="0"/>
              <a:t>ホームページはあるものの、お問合せがこない</a:t>
            </a:r>
            <a:endParaRPr lang="en-US" altLang="ja-JP" sz="1600" b="0" dirty="0" smtClean="0"/>
          </a:p>
          <a:p>
            <a:pPr>
              <a:lnSpc>
                <a:spcPct val="150000"/>
              </a:lnSpc>
            </a:pPr>
            <a:r>
              <a:rPr lang="ja-JP" altLang="en-US" sz="1600" dirty="0" smtClean="0"/>
              <a:t>プロの</a:t>
            </a:r>
            <a:r>
              <a:rPr lang="ja-JP" altLang="en-US" sz="1600" b="0" dirty="0" smtClean="0"/>
              <a:t>アドバイスを元に、ホームページを作成していきたい</a:t>
            </a:r>
          </a:p>
        </p:txBody>
      </p:sp>
      <p:cxnSp>
        <p:nvCxnSpPr>
          <p:cNvPr id="23" name="直線コネクタ 22"/>
          <p:cNvCxnSpPr/>
          <p:nvPr/>
        </p:nvCxnSpPr>
        <p:spPr>
          <a:xfrm>
            <a:off x="281136" y="3597771"/>
            <a:ext cx="231655" cy="289102"/>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a:off x="3056565" y="3275438"/>
            <a:ext cx="144938" cy="41110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268" y="3924300"/>
            <a:ext cx="3867871" cy="400110"/>
          </a:xfrm>
          <a:prstGeom prst="rect">
            <a:avLst/>
          </a:prstGeom>
          <a:solidFill>
            <a:schemeClr val="accent5">
              <a:lumMod val="75000"/>
            </a:schemeClr>
          </a:solidFill>
          <a:ln>
            <a:solidFill>
              <a:schemeClr val="accent5">
                <a:lumMod val="75000"/>
              </a:schemeClr>
            </a:solidFill>
          </a:ln>
        </p:spPr>
        <p:txBody>
          <a:bodyPr wrap="square" rtlCol="0">
            <a:spAutoFit/>
          </a:bodyPr>
          <a:lstStyle/>
          <a:p>
            <a:r>
              <a:rPr kumimoji="1" lang="ja-JP" altLang="en-US" sz="2000" dirty="0" smtClean="0">
                <a:solidFill>
                  <a:schemeClr val="bg1"/>
                </a:solidFill>
                <a:latin typeface="HGPｺﾞｼｯｸE" pitchFamily="50" charset="-128"/>
                <a:ea typeface="HGPｺﾞｼｯｸE" pitchFamily="50" charset="-128"/>
              </a:rPr>
              <a:t>　</a:t>
            </a:r>
            <a:r>
              <a:rPr lang="ja-JP" altLang="en-US" sz="2000" dirty="0" smtClean="0">
                <a:solidFill>
                  <a:schemeClr val="bg1"/>
                </a:solidFill>
                <a:latin typeface="HGPｺﾞｼｯｸE" pitchFamily="50" charset="-128"/>
                <a:ea typeface="HGPｺﾞｼｯｸE" pitchFamily="50" charset="-128"/>
              </a:rPr>
              <a:t>標準</a:t>
            </a:r>
            <a:r>
              <a:rPr kumimoji="1" lang="ja-JP" altLang="en-US" sz="2000" dirty="0" smtClean="0">
                <a:solidFill>
                  <a:schemeClr val="bg1"/>
                </a:solidFill>
                <a:latin typeface="HGPｺﾞｼｯｸE" pitchFamily="50" charset="-128"/>
                <a:ea typeface="HGPｺﾞｼｯｸE" pitchFamily="50" charset="-128"/>
              </a:rPr>
              <a:t>パックなら</a:t>
            </a:r>
            <a:endParaRPr kumimoji="1" lang="ja-JP" altLang="en-US" sz="2000" dirty="0">
              <a:solidFill>
                <a:schemeClr val="bg1"/>
              </a:solidFill>
              <a:latin typeface="HGPｺﾞｼｯｸE" pitchFamily="50" charset="-128"/>
              <a:ea typeface="HGPｺﾞｼｯｸE" pitchFamily="50" charset="-128"/>
            </a:endParaRPr>
          </a:p>
        </p:txBody>
      </p:sp>
      <p:sp>
        <p:nvSpPr>
          <p:cNvPr id="32" name="テキスト ボックス 31"/>
          <p:cNvSpPr txBox="1"/>
          <p:nvPr/>
        </p:nvSpPr>
        <p:spPr>
          <a:xfrm>
            <a:off x="0" y="4392270"/>
            <a:ext cx="6851177" cy="984885"/>
          </a:xfrm>
          <a:prstGeom prst="rect">
            <a:avLst/>
          </a:prstGeom>
          <a:noFill/>
        </p:spPr>
        <p:txBody>
          <a:bodyPr wrap="square" rtlCol="0" anchor="ctr">
            <a:spAutoFit/>
          </a:bodyPr>
          <a:lstStyle/>
          <a:p>
            <a:r>
              <a:rPr lang="ja-JP" altLang="en-US" sz="1600" b="1" dirty="0" smtClean="0"/>
              <a:t>３ページ分</a:t>
            </a:r>
            <a:r>
              <a:rPr lang="ja-JP" altLang="en-US" sz="1600" b="1" dirty="0"/>
              <a:t>の文章</a:t>
            </a:r>
            <a:r>
              <a:rPr lang="ja-JP" altLang="en-US" sz="1600" b="1" dirty="0" smtClean="0"/>
              <a:t>作成つき！その後のページ追加は無料</a:t>
            </a:r>
            <a:endParaRPr lang="ja-JP" altLang="en-US" sz="1600" b="0" dirty="0" smtClean="0"/>
          </a:p>
          <a:p>
            <a:r>
              <a:rPr lang="ja-JP" altLang="en-US" sz="1400" dirty="0" smtClean="0"/>
              <a:t>⇒ トップ、会社概要、フォームの３ページを完成させて納品！その後はコンサルタントによる</a:t>
            </a:r>
            <a:r>
              <a:rPr lang="en-US" altLang="ja-JP" sz="1400" dirty="0" smtClean="0">
                <a:solidFill>
                  <a:srgbClr val="FF0000"/>
                </a:solidFill>
              </a:rPr>
              <a:t>SEO</a:t>
            </a:r>
            <a:r>
              <a:rPr lang="ja-JP" altLang="en-US" sz="1400" dirty="0" smtClean="0">
                <a:solidFill>
                  <a:srgbClr val="FF0000"/>
                </a:solidFill>
              </a:rPr>
              <a:t>対策</a:t>
            </a:r>
            <a:r>
              <a:rPr lang="ja-JP" altLang="en-US" sz="1400" dirty="0" smtClean="0"/>
              <a:t>などのアドバイスをもとに、ご自身でページ作成していただきます。</a:t>
            </a:r>
            <a:r>
              <a:rPr lang="ja-JP" altLang="en-US" sz="1400" dirty="0" smtClean="0">
                <a:solidFill>
                  <a:srgbClr val="FF0000"/>
                </a:solidFill>
              </a:rPr>
              <a:t>ページ追加</a:t>
            </a:r>
            <a:r>
              <a:rPr lang="ja-JP" altLang="en-US" sz="1400" dirty="0" smtClean="0"/>
              <a:t>はいくつでも</a:t>
            </a:r>
            <a:r>
              <a:rPr lang="ja-JP" altLang="en-US" sz="1400" dirty="0" smtClean="0">
                <a:solidFill>
                  <a:srgbClr val="FF0000"/>
                </a:solidFill>
              </a:rPr>
              <a:t>無料</a:t>
            </a:r>
            <a:r>
              <a:rPr lang="ja-JP" altLang="en-US" sz="1400" dirty="0" smtClean="0"/>
              <a:t>！ また、初心者の方でも</a:t>
            </a:r>
            <a:r>
              <a:rPr lang="ja-JP" altLang="en-US" sz="1400" dirty="0" smtClean="0">
                <a:solidFill>
                  <a:srgbClr val="FF0000"/>
                </a:solidFill>
              </a:rPr>
              <a:t>簡単に更新</a:t>
            </a:r>
            <a:r>
              <a:rPr lang="ja-JP" altLang="en-US" sz="1400" dirty="0" smtClean="0"/>
              <a:t>できるシステムです！</a:t>
            </a:r>
            <a:endParaRPr lang="ja-JP" altLang="en-US" sz="1400" b="0" dirty="0" smtClean="0"/>
          </a:p>
        </p:txBody>
      </p:sp>
      <p:sp>
        <p:nvSpPr>
          <p:cNvPr id="33" name="テキスト ボックス 32"/>
          <p:cNvSpPr txBox="1"/>
          <p:nvPr/>
        </p:nvSpPr>
        <p:spPr>
          <a:xfrm>
            <a:off x="0" y="5436096"/>
            <a:ext cx="3867871" cy="400110"/>
          </a:xfrm>
          <a:prstGeom prst="rect">
            <a:avLst/>
          </a:prstGeom>
          <a:solidFill>
            <a:schemeClr val="accent5">
              <a:lumMod val="75000"/>
            </a:schemeClr>
          </a:solidFill>
          <a:ln>
            <a:solidFill>
              <a:schemeClr val="accent5">
                <a:lumMod val="75000"/>
              </a:schemeClr>
            </a:solidFill>
          </a:ln>
        </p:spPr>
        <p:txBody>
          <a:bodyPr wrap="square" rtlCol="0">
            <a:spAutoFit/>
          </a:bodyPr>
          <a:lstStyle/>
          <a:p>
            <a:r>
              <a:rPr lang="ja-JP" altLang="en-US" sz="2000" dirty="0" smtClean="0">
                <a:solidFill>
                  <a:schemeClr val="bg1"/>
                </a:solidFill>
                <a:latin typeface="HGPｺﾞｼｯｸE" pitchFamily="50" charset="-128"/>
                <a:ea typeface="HGPｺﾞｼｯｸE" pitchFamily="50" charset="-128"/>
              </a:rPr>
              <a:t>　標準パック</a:t>
            </a:r>
            <a:r>
              <a:rPr lang="ja-JP" altLang="en-US" sz="2000" dirty="0">
                <a:solidFill>
                  <a:schemeClr val="bg1"/>
                </a:solidFill>
                <a:latin typeface="HGPｺﾞｼｯｸE" pitchFamily="50" charset="-128"/>
                <a:ea typeface="HGPｺﾞｼｯｸE" pitchFamily="50" charset="-128"/>
              </a:rPr>
              <a:t>の特徴</a:t>
            </a:r>
          </a:p>
        </p:txBody>
      </p:sp>
      <p:sp>
        <p:nvSpPr>
          <p:cNvPr id="34" name="テキスト ボックス 33"/>
          <p:cNvSpPr txBox="1"/>
          <p:nvPr/>
        </p:nvSpPr>
        <p:spPr>
          <a:xfrm>
            <a:off x="182223" y="5919385"/>
            <a:ext cx="6880792" cy="954107"/>
          </a:xfrm>
          <a:prstGeom prst="rect">
            <a:avLst/>
          </a:prstGeom>
          <a:noFill/>
        </p:spPr>
        <p:txBody>
          <a:bodyPr wrap="square" rtlCol="0" anchor="ctr">
            <a:spAutoFit/>
          </a:bodyPr>
          <a:lstStyle/>
          <a:p>
            <a:r>
              <a:rPr lang="ja-JP" altLang="en-US" sz="1400" dirty="0" smtClean="0"/>
              <a:t>■　簡単</a:t>
            </a:r>
            <a:r>
              <a:rPr lang="ja-JP" altLang="en-US" sz="1400" dirty="0"/>
              <a:t>に更新</a:t>
            </a:r>
            <a:r>
              <a:rPr lang="ja-JP" altLang="en-US" sz="1400" dirty="0" smtClean="0"/>
              <a:t>できる</a:t>
            </a:r>
            <a:endParaRPr lang="ja-JP" altLang="en-US" sz="1400" b="0" dirty="0" smtClean="0"/>
          </a:p>
          <a:p>
            <a:r>
              <a:rPr lang="ja-JP" altLang="en-US" sz="1400" dirty="0" smtClean="0"/>
              <a:t>■　おしゃれ</a:t>
            </a:r>
            <a:r>
              <a:rPr lang="ja-JP" altLang="en-US" sz="1400" dirty="0"/>
              <a:t>な</a:t>
            </a:r>
            <a:r>
              <a:rPr lang="ja-JP" altLang="en-US" sz="1400" dirty="0" smtClean="0"/>
              <a:t>デザイン</a:t>
            </a:r>
            <a:endParaRPr lang="ja-JP" altLang="en-US" sz="1400" b="0" dirty="0" smtClean="0"/>
          </a:p>
          <a:p>
            <a:r>
              <a:rPr lang="ja-JP" altLang="en-US" sz="1400" dirty="0" smtClean="0"/>
              <a:t>■　安心</a:t>
            </a:r>
            <a:r>
              <a:rPr lang="ja-JP" altLang="en-US" sz="1400" dirty="0"/>
              <a:t>の電話</a:t>
            </a:r>
            <a:r>
              <a:rPr lang="ja-JP" altLang="en-US" sz="1400" dirty="0" smtClean="0"/>
              <a:t>サポート</a:t>
            </a:r>
            <a:endParaRPr lang="ja-JP" altLang="en-US" sz="1400" b="0" dirty="0" smtClean="0"/>
          </a:p>
          <a:p>
            <a:r>
              <a:rPr lang="ja-JP" altLang="en-US" sz="1400" dirty="0" smtClean="0"/>
              <a:t>■　独自</a:t>
            </a:r>
            <a:r>
              <a:rPr lang="ja-JP" altLang="en-US" sz="1400" dirty="0"/>
              <a:t>ドメインの取得</a:t>
            </a:r>
            <a:r>
              <a:rPr lang="ja-JP" altLang="en-US" sz="1400" dirty="0" smtClean="0"/>
              <a:t>無料</a:t>
            </a:r>
            <a:endParaRPr lang="ja-JP" altLang="en-US" sz="1400" b="0" dirty="0" smtClean="0"/>
          </a:p>
        </p:txBody>
      </p:sp>
      <p:sp>
        <p:nvSpPr>
          <p:cNvPr id="37" name="テキスト ボックス 36"/>
          <p:cNvSpPr txBox="1"/>
          <p:nvPr/>
        </p:nvSpPr>
        <p:spPr>
          <a:xfrm>
            <a:off x="2630495" y="5909466"/>
            <a:ext cx="4756068" cy="954107"/>
          </a:xfrm>
          <a:prstGeom prst="rect">
            <a:avLst/>
          </a:prstGeom>
          <a:noFill/>
        </p:spPr>
        <p:txBody>
          <a:bodyPr wrap="square" rtlCol="0" anchor="ctr">
            <a:spAutoFit/>
          </a:bodyPr>
          <a:lstStyle/>
          <a:p>
            <a:r>
              <a:rPr lang="ja-JP" altLang="en-US" sz="1400" dirty="0" smtClean="0"/>
              <a:t>■　スマホサイトつき</a:t>
            </a:r>
            <a:endParaRPr lang="ja-JP" altLang="en-US" sz="1400" b="0" dirty="0" smtClean="0"/>
          </a:p>
          <a:p>
            <a:r>
              <a:rPr lang="ja-JP" altLang="en-US" sz="1400" dirty="0" smtClean="0"/>
              <a:t>■　コンサルタントがＨＰの方向性についてアドバイス</a:t>
            </a:r>
            <a:endParaRPr lang="ja-JP" altLang="en-US" sz="1400" b="0" dirty="0" smtClean="0"/>
          </a:p>
          <a:p>
            <a:r>
              <a:rPr lang="ja-JP" altLang="en-US" sz="1400" dirty="0" smtClean="0"/>
              <a:t>■　</a:t>
            </a:r>
            <a:r>
              <a:rPr lang="en-US" altLang="ja-JP" sz="1400" dirty="0" smtClean="0"/>
              <a:t>SEO</a:t>
            </a:r>
            <a:r>
              <a:rPr lang="ja-JP" altLang="en-US" sz="1400" dirty="0"/>
              <a:t>対策もいたします</a:t>
            </a:r>
            <a:endParaRPr lang="ja-JP" altLang="en-US" sz="1400" b="0" dirty="0" smtClean="0"/>
          </a:p>
          <a:p>
            <a:r>
              <a:rPr lang="ja-JP" altLang="en-US" sz="1400" dirty="0" smtClean="0"/>
              <a:t>■　ページ</a:t>
            </a:r>
            <a:r>
              <a:rPr lang="ja-JP" altLang="en-US" sz="1400" dirty="0"/>
              <a:t>追加費用</a:t>
            </a:r>
            <a:r>
              <a:rPr lang="ja-JP" altLang="en-US" sz="1400" dirty="0" smtClean="0"/>
              <a:t>なし</a:t>
            </a:r>
            <a:endParaRPr lang="ja-JP" altLang="en-US" sz="1400" b="0" dirty="0" smtClean="0"/>
          </a:p>
        </p:txBody>
      </p:sp>
      <p:sp>
        <p:nvSpPr>
          <p:cNvPr id="38" name="テキスト ボックス 37"/>
          <p:cNvSpPr txBox="1"/>
          <p:nvPr/>
        </p:nvSpPr>
        <p:spPr>
          <a:xfrm>
            <a:off x="0" y="6732238"/>
            <a:ext cx="6864823" cy="794802"/>
          </a:xfrm>
          <a:prstGeom prst="rightArrow">
            <a:avLst>
              <a:gd name="adj1" fmla="val 50000"/>
              <a:gd name="adj2" fmla="val 81377"/>
            </a:avLst>
          </a:prstGeom>
          <a:solidFill>
            <a:schemeClr val="accent5">
              <a:lumMod val="75000"/>
            </a:schemeClr>
          </a:solidFill>
          <a:ln>
            <a:solidFill>
              <a:schemeClr val="accent5">
                <a:lumMod val="75000"/>
              </a:schemeClr>
            </a:solidFill>
          </a:ln>
        </p:spPr>
        <p:txBody>
          <a:bodyPr wrap="square" rtlCol="0">
            <a:spAutoFit/>
          </a:bodyPr>
          <a:lstStyle/>
          <a:p>
            <a:r>
              <a:rPr kumimoji="1" lang="ja-JP" altLang="en-US" sz="2000" dirty="0" smtClean="0">
                <a:solidFill>
                  <a:schemeClr val="bg1"/>
                </a:solidFill>
                <a:latin typeface="HGPｺﾞｼｯｸE" pitchFamily="50" charset="-128"/>
                <a:ea typeface="HGPｺﾞｼｯｸE" pitchFamily="50" charset="-128"/>
              </a:rPr>
              <a:t>　お申込みから完成までの流れ　最短 約</a:t>
            </a:r>
            <a:r>
              <a:rPr lang="ja-JP" altLang="en-US" sz="2000" dirty="0" smtClean="0">
                <a:solidFill>
                  <a:schemeClr val="bg1"/>
                </a:solidFill>
                <a:latin typeface="HGPｺﾞｼｯｸE" pitchFamily="50" charset="-128"/>
                <a:ea typeface="HGPｺﾞｼｯｸE" pitchFamily="50" charset="-128"/>
              </a:rPr>
              <a:t>３週間</a:t>
            </a:r>
            <a:endParaRPr kumimoji="1" lang="ja-JP" altLang="en-US" sz="2000" dirty="0">
              <a:solidFill>
                <a:schemeClr val="bg1"/>
              </a:solidFill>
              <a:latin typeface="HGPｺﾞｼｯｸE" pitchFamily="50" charset="-128"/>
              <a:ea typeface="HGPｺﾞｼｯｸE" pitchFamily="50" charset="-128"/>
            </a:endParaRPr>
          </a:p>
        </p:txBody>
      </p:sp>
      <p:sp>
        <p:nvSpPr>
          <p:cNvPr id="35" name="テキスト ボックス 34"/>
          <p:cNvSpPr txBox="1"/>
          <p:nvPr/>
        </p:nvSpPr>
        <p:spPr>
          <a:xfrm>
            <a:off x="1052736" y="1691680"/>
            <a:ext cx="5805264" cy="507831"/>
          </a:xfrm>
          <a:prstGeom prst="rect">
            <a:avLst/>
          </a:prstGeom>
          <a:noFill/>
        </p:spPr>
        <p:txBody>
          <a:bodyPr wrap="square" rtlCol="0">
            <a:spAutoFit/>
          </a:bodyPr>
          <a:lstStyle/>
          <a:p>
            <a:pPr algn="ctr"/>
            <a:r>
              <a:rPr lang="en-US" altLang="ja-JP" sz="2700" b="1" dirty="0" smtClean="0"/>
              <a:t>【</a:t>
            </a:r>
            <a:r>
              <a:rPr lang="ja-JP" altLang="en-US" sz="2700" b="1" dirty="0" smtClean="0"/>
              <a:t>あきばれホームページ</a:t>
            </a:r>
            <a:r>
              <a:rPr lang="en-US" altLang="ja-JP" sz="2700" b="1" dirty="0" smtClean="0"/>
              <a:t>】</a:t>
            </a:r>
            <a:r>
              <a:rPr lang="ja-JP" altLang="en-US" sz="2700" b="1" dirty="0" smtClean="0"/>
              <a:t> 標準パック</a:t>
            </a:r>
          </a:p>
        </p:txBody>
      </p:sp>
      <p:sp>
        <p:nvSpPr>
          <p:cNvPr id="39" name="正方形/長方形 38"/>
          <p:cNvSpPr/>
          <p:nvPr/>
        </p:nvSpPr>
        <p:spPr>
          <a:xfrm rot="21316319">
            <a:off x="492458" y="3419790"/>
            <a:ext cx="2520280" cy="3303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rot="21323192">
            <a:off x="204897" y="3369319"/>
            <a:ext cx="3119144" cy="369332"/>
          </a:xfrm>
          <a:prstGeom prst="rect">
            <a:avLst/>
          </a:prstGeom>
          <a:noFill/>
        </p:spPr>
        <p:txBody>
          <a:bodyPr wrap="square" rtlCol="0">
            <a:spAutoFit/>
          </a:bodyPr>
          <a:lstStyle/>
          <a:p>
            <a:pPr algn="ctr"/>
            <a:r>
              <a:rPr kumimoji="1" lang="ja-JP" altLang="en-US" b="1" dirty="0" smtClean="0">
                <a:latin typeface="ＭＳ Ｐ明朝" pitchFamily="18" charset="-128"/>
                <a:ea typeface="ＭＳ Ｐ明朝" pitchFamily="18" charset="-128"/>
              </a:rPr>
              <a:t>そんなあなたにオススメ！</a:t>
            </a:r>
            <a:endParaRPr kumimoji="1" lang="ja-JP" altLang="en-US" b="1" dirty="0">
              <a:latin typeface="ＭＳ Ｐ明朝" pitchFamily="18" charset="-128"/>
              <a:ea typeface="ＭＳ Ｐ明朝" pitchFamily="18" charset="-128"/>
            </a:endParaRPr>
          </a:p>
        </p:txBody>
      </p:sp>
      <p:cxnSp>
        <p:nvCxnSpPr>
          <p:cNvPr id="42" name="直線コネクタ 41"/>
          <p:cNvCxnSpPr>
            <a:stCxn id="48" idx="1"/>
            <a:endCxn id="55" idx="3"/>
          </p:cNvCxnSpPr>
          <p:nvPr/>
        </p:nvCxnSpPr>
        <p:spPr>
          <a:xfrm flipV="1">
            <a:off x="288032" y="8319876"/>
            <a:ext cx="6237312" cy="5194"/>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288032" y="7597198"/>
            <a:ext cx="720080" cy="1455743"/>
          </a:xfrm>
          <a:prstGeom prst="rect">
            <a:avLst/>
          </a:prstGeom>
          <a:solidFill>
            <a:schemeClr val="accent5">
              <a:lumMod val="20000"/>
              <a:lumOff val="80000"/>
            </a:schemeClr>
          </a:solidFill>
          <a:ln w="15875">
            <a:solidFill>
              <a:schemeClr val="accent5">
                <a:lumMod val="75000"/>
              </a:schemeClr>
            </a:solidFill>
          </a:ln>
        </p:spPr>
        <p:txBody>
          <a:bodyPr vert="horz" wrap="square" tIns="144000" bIns="180000" rtlCol="0" anchor="ctr">
            <a:noAutofit/>
          </a:bodyPr>
          <a:lstStyle/>
          <a:p>
            <a:pPr algn="ctr"/>
            <a:endParaRPr kumimoji="1" lang="en-US" altLang="ja-JP" dirty="0" smtClean="0">
              <a:latin typeface="+mn-ea"/>
            </a:endParaRPr>
          </a:p>
          <a:p>
            <a:pPr algn="ctr"/>
            <a:r>
              <a:rPr kumimoji="1" lang="ja-JP" altLang="en-US" dirty="0" smtClean="0">
                <a:latin typeface="HGPｺﾞｼｯｸE" pitchFamily="50" charset="-128"/>
                <a:ea typeface="HGPｺﾞｼｯｸE" pitchFamily="50" charset="-128"/>
              </a:rPr>
              <a:t>お</a:t>
            </a:r>
            <a:endParaRPr kumimoji="1" lang="en-US" altLang="ja-JP" dirty="0" smtClean="0">
              <a:latin typeface="HGPｺﾞｼｯｸE" pitchFamily="50" charset="-128"/>
              <a:ea typeface="HGPｺﾞｼｯｸE" pitchFamily="50" charset="-128"/>
            </a:endParaRPr>
          </a:p>
          <a:p>
            <a:pPr algn="ctr"/>
            <a:r>
              <a:rPr kumimoji="1" lang="ja-JP" altLang="en-US" dirty="0" smtClean="0">
                <a:latin typeface="HGPｺﾞｼｯｸE" pitchFamily="50" charset="-128"/>
                <a:ea typeface="HGPｺﾞｼｯｸE" pitchFamily="50" charset="-128"/>
              </a:rPr>
              <a:t>申</a:t>
            </a:r>
            <a:endParaRPr kumimoji="1" lang="en-US" altLang="ja-JP" dirty="0" smtClean="0">
              <a:latin typeface="HGPｺﾞｼｯｸE" pitchFamily="50" charset="-128"/>
              <a:ea typeface="HGPｺﾞｼｯｸE" pitchFamily="50" charset="-128"/>
            </a:endParaRPr>
          </a:p>
          <a:p>
            <a:pPr algn="ctr"/>
            <a:r>
              <a:rPr kumimoji="1" lang="ja-JP" altLang="en-US" dirty="0" smtClean="0">
                <a:latin typeface="HGPｺﾞｼｯｸE" pitchFamily="50" charset="-128"/>
                <a:ea typeface="HGPｺﾞｼｯｸE" pitchFamily="50" charset="-128"/>
              </a:rPr>
              <a:t>込</a:t>
            </a:r>
            <a:endParaRPr kumimoji="1" lang="en-US" altLang="ja-JP" dirty="0" smtClean="0">
              <a:latin typeface="HGPｺﾞｼｯｸE" pitchFamily="50" charset="-128"/>
              <a:ea typeface="HGPｺﾞｼｯｸE" pitchFamily="50" charset="-128"/>
            </a:endParaRPr>
          </a:p>
          <a:p>
            <a:pPr algn="ctr"/>
            <a:r>
              <a:rPr kumimoji="1" lang="ja-JP" altLang="en-US" dirty="0" smtClean="0">
                <a:latin typeface="HGPｺﾞｼｯｸE" pitchFamily="50" charset="-128"/>
                <a:ea typeface="HGPｺﾞｼｯｸE" pitchFamily="50" charset="-128"/>
              </a:rPr>
              <a:t>み</a:t>
            </a:r>
            <a:endParaRPr kumimoji="1" lang="en-US" altLang="ja-JP" dirty="0" smtClean="0">
              <a:latin typeface="HGPｺﾞｼｯｸE" pitchFamily="50" charset="-128"/>
              <a:ea typeface="HGPｺﾞｼｯｸE" pitchFamily="50" charset="-128"/>
            </a:endParaRPr>
          </a:p>
          <a:p>
            <a:pPr algn="ctr"/>
            <a:endParaRPr kumimoji="1" lang="ja-JP" altLang="en-US" dirty="0">
              <a:latin typeface="HGPｺﾞｼｯｸE" pitchFamily="50" charset="-128"/>
              <a:ea typeface="HGPｺﾞｼｯｸE" pitchFamily="50" charset="-128"/>
            </a:endParaRPr>
          </a:p>
        </p:txBody>
      </p:sp>
      <p:sp>
        <p:nvSpPr>
          <p:cNvPr id="49" name="テキスト ボックス 48"/>
          <p:cNvSpPr txBox="1"/>
          <p:nvPr/>
        </p:nvSpPr>
        <p:spPr>
          <a:xfrm>
            <a:off x="1440159" y="7596337"/>
            <a:ext cx="605681" cy="1447080"/>
          </a:xfrm>
          <a:prstGeom prst="rect">
            <a:avLst/>
          </a:prstGeom>
          <a:solidFill>
            <a:schemeClr val="accent5">
              <a:lumMod val="20000"/>
              <a:lumOff val="80000"/>
            </a:schemeClr>
          </a:solidFill>
          <a:ln w="15875">
            <a:solidFill>
              <a:schemeClr val="accent5">
                <a:lumMod val="75000"/>
              </a:schemeClr>
            </a:solidFill>
          </a:ln>
        </p:spPr>
        <p:txBody>
          <a:bodyPr vert="horz" wrap="square" tIns="180000" bIns="180000" rtlCol="0" anchor="ctr">
            <a:noAutofit/>
          </a:bodyPr>
          <a:lstStyle/>
          <a:p>
            <a:pPr algn="ctr"/>
            <a:r>
              <a:rPr kumimoji="1" lang="ja-JP" altLang="en-US" dirty="0" smtClean="0">
                <a:latin typeface="HGPｺﾞｼｯｸE" pitchFamily="50" charset="-128"/>
                <a:ea typeface="HGPｺﾞｼｯｸE" pitchFamily="50" charset="-128"/>
              </a:rPr>
              <a:t>お支払い</a:t>
            </a:r>
            <a:endParaRPr kumimoji="1" lang="ja-JP" altLang="en-US" dirty="0">
              <a:latin typeface="HGPｺﾞｼｯｸE" pitchFamily="50" charset="-128"/>
              <a:ea typeface="HGPｺﾞｼｯｸE" pitchFamily="50" charset="-128"/>
            </a:endParaRPr>
          </a:p>
        </p:txBody>
      </p:sp>
      <p:sp>
        <p:nvSpPr>
          <p:cNvPr id="50" name="テキスト ボックス 49"/>
          <p:cNvSpPr txBox="1"/>
          <p:nvPr/>
        </p:nvSpPr>
        <p:spPr>
          <a:xfrm>
            <a:off x="2448271" y="7596337"/>
            <a:ext cx="792088" cy="1447080"/>
          </a:xfrm>
          <a:prstGeom prst="rect">
            <a:avLst/>
          </a:prstGeom>
          <a:solidFill>
            <a:schemeClr val="accent5">
              <a:lumMod val="20000"/>
              <a:lumOff val="80000"/>
            </a:schemeClr>
          </a:solidFill>
          <a:ln w="15875">
            <a:solidFill>
              <a:schemeClr val="accent5">
                <a:lumMod val="75000"/>
              </a:schemeClr>
            </a:solidFill>
          </a:ln>
        </p:spPr>
        <p:txBody>
          <a:bodyPr vert="wordArtVertRtl" wrap="none" rtlCol="0" anchor="ctr">
            <a:noAutofit/>
          </a:bodyPr>
          <a:lstStyle/>
          <a:p>
            <a:pPr algn="ctr"/>
            <a:r>
              <a:rPr kumimoji="1" lang="ja-JP" altLang="en-US" dirty="0" smtClean="0">
                <a:latin typeface="HGPｺﾞｼｯｸE" pitchFamily="50" charset="-128"/>
                <a:ea typeface="HGPｺﾞｼｯｸE" pitchFamily="50" charset="-128"/>
              </a:rPr>
              <a:t>メールにて</a:t>
            </a:r>
            <a:endParaRPr kumimoji="1" lang="en-US" altLang="ja-JP" dirty="0" smtClean="0">
              <a:latin typeface="HGPｺﾞｼｯｸE" pitchFamily="50" charset="-128"/>
              <a:ea typeface="HGPｺﾞｼｯｸE" pitchFamily="50" charset="-128"/>
            </a:endParaRPr>
          </a:p>
          <a:p>
            <a:pPr algn="ctr"/>
            <a:r>
              <a:rPr lang="ja-JP" altLang="en-US" dirty="0">
                <a:latin typeface="HGPｺﾞｼｯｸE" pitchFamily="50" charset="-128"/>
                <a:ea typeface="HGPｺﾞｼｯｸE" pitchFamily="50" charset="-128"/>
              </a:rPr>
              <a:t>ヒアリング</a:t>
            </a:r>
            <a:endParaRPr kumimoji="1" lang="ja-JP" altLang="en-US" dirty="0">
              <a:latin typeface="HGPｺﾞｼｯｸE" pitchFamily="50" charset="-128"/>
              <a:ea typeface="HGPｺﾞｼｯｸE" pitchFamily="50" charset="-128"/>
            </a:endParaRPr>
          </a:p>
        </p:txBody>
      </p:sp>
      <p:sp>
        <p:nvSpPr>
          <p:cNvPr id="52" name="テキスト ボックス 51"/>
          <p:cNvSpPr txBox="1"/>
          <p:nvPr/>
        </p:nvSpPr>
        <p:spPr>
          <a:xfrm>
            <a:off x="3623549" y="7596337"/>
            <a:ext cx="720080" cy="1447080"/>
          </a:xfrm>
          <a:prstGeom prst="rect">
            <a:avLst/>
          </a:prstGeom>
          <a:solidFill>
            <a:schemeClr val="accent5">
              <a:lumMod val="20000"/>
              <a:lumOff val="80000"/>
            </a:schemeClr>
          </a:solidFill>
          <a:ln w="15875">
            <a:solidFill>
              <a:schemeClr val="accent5">
                <a:lumMod val="75000"/>
              </a:schemeClr>
            </a:solidFill>
          </a:ln>
        </p:spPr>
        <p:txBody>
          <a:bodyPr vert="horz" wrap="square" rtlCol="0" anchor="ctr">
            <a:noAutofit/>
          </a:bodyPr>
          <a:lstStyle/>
          <a:p>
            <a:pPr algn="ctr"/>
            <a:r>
              <a:rPr kumimoji="1" lang="ja-JP" altLang="en-US" dirty="0" smtClean="0">
                <a:latin typeface="HGPｺﾞｼｯｸE" pitchFamily="50" charset="-128"/>
                <a:ea typeface="HGPｺﾞｼｯｸE" pitchFamily="50" charset="-128"/>
              </a:rPr>
              <a:t>電</a:t>
            </a:r>
            <a:endParaRPr kumimoji="1" lang="en-US" altLang="ja-JP" dirty="0" smtClean="0">
              <a:latin typeface="HGPｺﾞｼｯｸE" pitchFamily="50" charset="-128"/>
              <a:ea typeface="HGPｺﾞｼｯｸE" pitchFamily="50" charset="-128"/>
            </a:endParaRPr>
          </a:p>
          <a:p>
            <a:pPr algn="ctr"/>
            <a:r>
              <a:rPr kumimoji="1" lang="ja-JP" altLang="en-US" dirty="0" smtClean="0">
                <a:latin typeface="HGPｺﾞｼｯｸE" pitchFamily="50" charset="-128"/>
                <a:ea typeface="HGPｺﾞｼｯｸE" pitchFamily="50" charset="-128"/>
              </a:rPr>
              <a:t>話</a:t>
            </a:r>
            <a:endParaRPr kumimoji="1" lang="en-US" altLang="ja-JP" dirty="0" smtClean="0">
              <a:latin typeface="HGPｺﾞｼｯｸE" pitchFamily="50" charset="-128"/>
              <a:ea typeface="HGPｺﾞｼｯｸE" pitchFamily="50" charset="-128"/>
            </a:endParaRPr>
          </a:p>
          <a:p>
            <a:pPr algn="ctr"/>
            <a:r>
              <a:rPr kumimoji="1" lang="ja-JP" altLang="en-US" dirty="0" smtClean="0">
                <a:latin typeface="HGPｺﾞｼｯｸE" pitchFamily="50" charset="-128"/>
                <a:ea typeface="HGPｺﾞｼｯｸE" pitchFamily="50" charset="-128"/>
              </a:rPr>
              <a:t>相</a:t>
            </a:r>
            <a:endParaRPr kumimoji="1" lang="en-US" altLang="ja-JP" dirty="0" smtClean="0">
              <a:latin typeface="HGPｺﾞｼｯｸE" pitchFamily="50" charset="-128"/>
              <a:ea typeface="HGPｺﾞｼｯｸE" pitchFamily="50" charset="-128"/>
            </a:endParaRPr>
          </a:p>
          <a:p>
            <a:pPr algn="ctr"/>
            <a:r>
              <a:rPr kumimoji="1" lang="ja-JP" altLang="en-US" dirty="0" smtClean="0">
                <a:latin typeface="HGPｺﾞｼｯｸE" pitchFamily="50" charset="-128"/>
                <a:ea typeface="HGPｺﾞｼｯｸE" pitchFamily="50" charset="-128"/>
              </a:rPr>
              <a:t>談</a:t>
            </a:r>
            <a:endParaRPr kumimoji="1" lang="en-US" altLang="ja-JP" dirty="0" smtClean="0">
              <a:latin typeface="HGPｺﾞｼｯｸE" pitchFamily="50" charset="-128"/>
              <a:ea typeface="HGPｺﾞｼｯｸE" pitchFamily="50" charset="-128"/>
            </a:endParaRPr>
          </a:p>
          <a:p>
            <a:pPr algn="ctr"/>
            <a:r>
              <a:rPr kumimoji="1" lang="ja-JP" altLang="en-US" dirty="0" smtClean="0">
                <a:latin typeface="HGPｺﾞｼｯｸE" pitchFamily="50" charset="-128"/>
                <a:ea typeface="HGPｺﾞｼｯｸE" pitchFamily="50" charset="-128"/>
              </a:rPr>
              <a:t>会</a:t>
            </a:r>
            <a:endParaRPr kumimoji="1" lang="ja-JP" altLang="en-US" dirty="0">
              <a:latin typeface="HGPｺﾞｼｯｸE" pitchFamily="50" charset="-128"/>
              <a:ea typeface="HGPｺﾞｼｯｸE" pitchFamily="50" charset="-128"/>
            </a:endParaRPr>
          </a:p>
        </p:txBody>
      </p:sp>
      <p:sp>
        <p:nvSpPr>
          <p:cNvPr id="54" name="テキスト ボックス 53"/>
          <p:cNvSpPr txBox="1"/>
          <p:nvPr/>
        </p:nvSpPr>
        <p:spPr>
          <a:xfrm>
            <a:off x="4752527" y="7596337"/>
            <a:ext cx="720081" cy="1447080"/>
          </a:xfrm>
          <a:prstGeom prst="rect">
            <a:avLst/>
          </a:prstGeom>
          <a:solidFill>
            <a:schemeClr val="accent5">
              <a:lumMod val="20000"/>
              <a:lumOff val="80000"/>
            </a:schemeClr>
          </a:solidFill>
          <a:ln w="15875">
            <a:solidFill>
              <a:schemeClr val="accent5">
                <a:lumMod val="75000"/>
              </a:schemeClr>
            </a:solidFill>
          </a:ln>
        </p:spPr>
        <p:txBody>
          <a:bodyPr vert="wordArtVertRtl" wrap="square" rtlCol="0" anchor="ctr">
            <a:noAutofit/>
          </a:bodyPr>
          <a:lstStyle/>
          <a:p>
            <a:pPr algn="ctr"/>
            <a:r>
              <a:rPr lang="ja-JP" altLang="en-US" sz="1750" dirty="0" smtClean="0">
                <a:latin typeface="HGPｺﾞｼｯｸE" pitchFamily="50" charset="-128"/>
                <a:ea typeface="HGPｺﾞｼｯｸE" pitchFamily="50" charset="-128"/>
              </a:rPr>
              <a:t>ＨＰ作成</a:t>
            </a:r>
            <a:endParaRPr kumimoji="1" lang="ja-JP" altLang="en-US" sz="1750" dirty="0">
              <a:latin typeface="HGPｺﾞｼｯｸE" pitchFamily="50" charset="-128"/>
              <a:ea typeface="HGPｺﾞｼｯｸE" pitchFamily="50" charset="-128"/>
            </a:endParaRPr>
          </a:p>
        </p:txBody>
      </p:sp>
      <p:sp>
        <p:nvSpPr>
          <p:cNvPr id="55" name="テキスト ボックス 54"/>
          <p:cNvSpPr txBox="1"/>
          <p:nvPr/>
        </p:nvSpPr>
        <p:spPr>
          <a:xfrm>
            <a:off x="5832647" y="7596336"/>
            <a:ext cx="692697" cy="1447080"/>
          </a:xfrm>
          <a:prstGeom prst="rect">
            <a:avLst/>
          </a:prstGeom>
          <a:solidFill>
            <a:schemeClr val="accent5">
              <a:lumMod val="20000"/>
              <a:lumOff val="80000"/>
            </a:schemeClr>
          </a:solidFill>
          <a:ln w="15875">
            <a:solidFill>
              <a:schemeClr val="accent5">
                <a:lumMod val="75000"/>
              </a:schemeClr>
            </a:solidFill>
          </a:ln>
        </p:spPr>
        <p:txBody>
          <a:bodyPr vert="horz" wrap="square" tIns="288000" bIns="324000" rtlCol="0" anchor="ctr">
            <a:noAutofit/>
          </a:bodyPr>
          <a:lstStyle/>
          <a:p>
            <a:pPr algn="ctr"/>
            <a:r>
              <a:rPr kumimoji="1" lang="ja-JP" altLang="en-US" dirty="0" smtClean="0">
                <a:latin typeface="HGPｺﾞｼｯｸE" pitchFamily="50" charset="-128"/>
                <a:ea typeface="HGPｺﾞｼｯｸE" pitchFamily="50" charset="-128"/>
              </a:rPr>
              <a:t>納</a:t>
            </a:r>
            <a:r>
              <a:rPr lang="ja-JP" altLang="en-US" dirty="0">
                <a:latin typeface="HGPｺﾞｼｯｸE" pitchFamily="50" charset="-128"/>
                <a:ea typeface="HGPｺﾞｼｯｸE" pitchFamily="50" charset="-128"/>
              </a:rPr>
              <a:t>　</a:t>
            </a:r>
            <a:r>
              <a:rPr lang="ja-JP" altLang="en-US" dirty="0" smtClean="0">
                <a:latin typeface="HGPｺﾞｼｯｸE" pitchFamily="50" charset="-128"/>
                <a:ea typeface="HGPｺﾞｼｯｸE" pitchFamily="50" charset="-128"/>
              </a:rPr>
              <a:t>　</a:t>
            </a:r>
            <a:endParaRPr lang="en-US" altLang="ja-JP" dirty="0" smtClean="0">
              <a:latin typeface="HGPｺﾞｼｯｸE" pitchFamily="50" charset="-128"/>
              <a:ea typeface="HGPｺﾞｼｯｸE" pitchFamily="50" charset="-128"/>
            </a:endParaRPr>
          </a:p>
          <a:p>
            <a:pPr algn="ctr"/>
            <a:r>
              <a:rPr kumimoji="1" lang="ja-JP" altLang="en-US" dirty="0" smtClean="0">
                <a:latin typeface="HGPｺﾞｼｯｸE" pitchFamily="50" charset="-128"/>
                <a:ea typeface="HGPｺﾞｼｯｸE" pitchFamily="50" charset="-128"/>
              </a:rPr>
              <a:t>品</a:t>
            </a:r>
            <a:endParaRPr kumimoji="1" lang="en-US" altLang="ja-JP" dirty="0" smtClean="0">
              <a:latin typeface="HGPｺﾞｼｯｸE" pitchFamily="50" charset="-128"/>
              <a:ea typeface="HGPｺﾞｼｯｸE"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11"/>
          <p:cNvGrpSpPr/>
          <p:nvPr/>
        </p:nvGrpSpPr>
        <p:grpSpPr>
          <a:xfrm>
            <a:off x="116632" y="611560"/>
            <a:ext cx="6509073" cy="2528655"/>
            <a:chOff x="144016" y="97702"/>
            <a:chExt cx="6509073" cy="2528655"/>
          </a:xfrm>
        </p:grpSpPr>
        <p:pic>
          <p:nvPicPr>
            <p:cNvPr id="1032" name="Picture 8" descr="B030"/>
            <p:cNvPicPr preferRelativeResize="0">
              <a:picLocks noChangeAspect="1" noChangeArrowheads="1"/>
            </p:cNvPicPr>
            <p:nvPr/>
          </p:nvPicPr>
          <p:blipFill>
            <a:blip r:embed="rId2" cstate="print"/>
            <a:srcRect/>
            <a:stretch>
              <a:fillRect/>
            </a:stretch>
          </p:blipFill>
          <p:spPr bwMode="auto">
            <a:xfrm>
              <a:off x="1772816" y="1367136"/>
              <a:ext cx="1616993" cy="1252128"/>
            </a:xfrm>
            <a:prstGeom prst="rect">
              <a:avLst/>
            </a:prstGeom>
            <a:noFill/>
            <a:ln>
              <a:noFill/>
            </a:ln>
          </p:spPr>
        </p:pic>
        <p:pic>
          <p:nvPicPr>
            <p:cNvPr id="1027" name="Picture 3" descr="B038"/>
            <p:cNvPicPr preferRelativeResize="0">
              <a:picLocks noChangeAspect="1" noChangeArrowheads="1"/>
            </p:cNvPicPr>
            <p:nvPr/>
          </p:nvPicPr>
          <p:blipFill>
            <a:blip r:embed="rId3" cstate="print"/>
            <a:srcRect/>
            <a:stretch>
              <a:fillRect/>
            </a:stretch>
          </p:blipFill>
          <p:spPr bwMode="auto">
            <a:xfrm>
              <a:off x="3402844" y="98307"/>
              <a:ext cx="1610151" cy="1246832"/>
            </a:xfrm>
            <a:prstGeom prst="rect">
              <a:avLst/>
            </a:prstGeom>
            <a:noFill/>
            <a:ln>
              <a:noFill/>
            </a:ln>
          </p:spPr>
        </p:pic>
        <p:pic>
          <p:nvPicPr>
            <p:cNvPr id="1028" name="Picture 4" descr="B041"/>
            <p:cNvPicPr preferRelativeResize="0">
              <a:picLocks noChangeAspect="1" noChangeArrowheads="1"/>
            </p:cNvPicPr>
            <p:nvPr/>
          </p:nvPicPr>
          <p:blipFill>
            <a:blip r:embed="rId4" cstate="print"/>
            <a:srcRect/>
            <a:stretch>
              <a:fillRect/>
            </a:stretch>
          </p:blipFill>
          <p:spPr bwMode="auto">
            <a:xfrm>
              <a:off x="1772816" y="107504"/>
              <a:ext cx="1610151" cy="1246832"/>
            </a:xfrm>
            <a:prstGeom prst="rect">
              <a:avLst/>
            </a:prstGeom>
            <a:noFill/>
            <a:ln>
              <a:noFill/>
            </a:ln>
          </p:spPr>
        </p:pic>
        <p:pic>
          <p:nvPicPr>
            <p:cNvPr id="1029" name="Picture 5" descr="B045"/>
            <p:cNvPicPr preferRelativeResize="0">
              <a:picLocks noChangeAspect="1" noChangeArrowheads="1"/>
            </p:cNvPicPr>
            <p:nvPr/>
          </p:nvPicPr>
          <p:blipFill>
            <a:blip r:embed="rId5" cstate="print"/>
            <a:srcRect/>
            <a:stretch>
              <a:fillRect/>
            </a:stretch>
          </p:blipFill>
          <p:spPr bwMode="auto">
            <a:xfrm>
              <a:off x="144016" y="107504"/>
              <a:ext cx="1610151" cy="1246832"/>
            </a:xfrm>
            <a:prstGeom prst="rect">
              <a:avLst/>
            </a:prstGeom>
            <a:noFill/>
            <a:ln>
              <a:noFill/>
            </a:ln>
          </p:spPr>
        </p:pic>
        <p:pic>
          <p:nvPicPr>
            <p:cNvPr id="1030" name="Picture 6" descr="B019"/>
            <p:cNvPicPr preferRelativeResize="0">
              <a:picLocks noChangeAspect="1" noChangeArrowheads="1"/>
            </p:cNvPicPr>
            <p:nvPr/>
          </p:nvPicPr>
          <p:blipFill>
            <a:blip r:embed="rId6" cstate="print"/>
            <a:srcRect/>
            <a:stretch>
              <a:fillRect/>
            </a:stretch>
          </p:blipFill>
          <p:spPr bwMode="auto">
            <a:xfrm>
              <a:off x="5036096" y="1374229"/>
              <a:ext cx="1616993" cy="1252128"/>
            </a:xfrm>
            <a:prstGeom prst="rect">
              <a:avLst/>
            </a:prstGeom>
            <a:noFill/>
            <a:ln>
              <a:noFill/>
            </a:ln>
          </p:spPr>
        </p:pic>
        <p:pic>
          <p:nvPicPr>
            <p:cNvPr id="1031" name="Picture 7" descr="B012"/>
            <p:cNvPicPr preferRelativeResize="0">
              <a:picLocks noChangeAspect="1" noChangeArrowheads="1"/>
            </p:cNvPicPr>
            <p:nvPr/>
          </p:nvPicPr>
          <p:blipFill>
            <a:blip r:embed="rId7" cstate="print"/>
            <a:srcRect/>
            <a:stretch>
              <a:fillRect/>
            </a:stretch>
          </p:blipFill>
          <p:spPr bwMode="auto">
            <a:xfrm>
              <a:off x="144016" y="1367136"/>
              <a:ext cx="1616993" cy="1252128"/>
            </a:xfrm>
            <a:prstGeom prst="rect">
              <a:avLst/>
            </a:prstGeom>
            <a:noFill/>
            <a:ln>
              <a:noFill/>
            </a:ln>
          </p:spPr>
        </p:pic>
        <p:pic>
          <p:nvPicPr>
            <p:cNvPr id="1033" name="Picture 9" descr="B018"/>
            <p:cNvPicPr preferRelativeResize="0">
              <a:picLocks noChangeAspect="1" noChangeArrowheads="1"/>
            </p:cNvPicPr>
            <p:nvPr/>
          </p:nvPicPr>
          <p:blipFill>
            <a:blip r:embed="rId8" cstate="print"/>
            <a:srcRect/>
            <a:stretch>
              <a:fillRect/>
            </a:stretch>
          </p:blipFill>
          <p:spPr bwMode="auto">
            <a:xfrm>
              <a:off x="3393488" y="1373921"/>
              <a:ext cx="1616993" cy="1252128"/>
            </a:xfrm>
            <a:prstGeom prst="rect">
              <a:avLst/>
            </a:prstGeom>
            <a:noFill/>
            <a:ln>
              <a:noFill/>
            </a:ln>
          </p:spPr>
        </p:pic>
        <p:pic>
          <p:nvPicPr>
            <p:cNvPr id="1026" name="Picture 2" descr="B042"/>
            <p:cNvPicPr preferRelativeResize="0">
              <a:picLocks noChangeAspect="1" noChangeArrowheads="1"/>
            </p:cNvPicPr>
            <p:nvPr/>
          </p:nvPicPr>
          <p:blipFill>
            <a:blip r:embed="rId9" cstate="print"/>
            <a:srcRect/>
            <a:stretch>
              <a:fillRect/>
            </a:stretch>
          </p:blipFill>
          <p:spPr bwMode="auto">
            <a:xfrm>
              <a:off x="5030945" y="97702"/>
              <a:ext cx="1610150" cy="1246831"/>
            </a:xfrm>
            <a:prstGeom prst="rect">
              <a:avLst/>
            </a:prstGeom>
            <a:noFill/>
            <a:ln>
              <a:noFill/>
            </a:ln>
          </p:spPr>
        </p:pic>
      </p:grpSp>
      <p:sp>
        <p:nvSpPr>
          <p:cNvPr id="13" name="正方形/長方形 12"/>
          <p:cNvSpPr/>
          <p:nvPr/>
        </p:nvSpPr>
        <p:spPr>
          <a:xfrm>
            <a:off x="0" y="0"/>
            <a:ext cx="6863938" cy="46754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bg1"/>
                </a:solidFill>
                <a:latin typeface="HGPｺﾞｼｯｸE" pitchFamily="50" charset="-128"/>
                <a:ea typeface="HGPｺﾞｼｯｸE" pitchFamily="50" charset="-128"/>
              </a:rPr>
              <a:t>　 安心感・信頼感を与える、プロが作成したホームページデザイン</a:t>
            </a:r>
            <a:endParaRPr kumimoji="1" lang="ja-JP" altLang="en-US" dirty="0">
              <a:solidFill>
                <a:schemeClr val="bg1"/>
              </a:solidFill>
              <a:latin typeface="HGPｺﾞｼｯｸE" pitchFamily="50" charset="-128"/>
              <a:ea typeface="HGPｺﾞｼｯｸE" pitchFamily="50" charset="-128"/>
            </a:endParaRPr>
          </a:p>
        </p:txBody>
      </p:sp>
      <p:sp>
        <p:nvSpPr>
          <p:cNvPr id="17" name="テキスト ボックス 16"/>
          <p:cNvSpPr txBox="1"/>
          <p:nvPr/>
        </p:nvSpPr>
        <p:spPr>
          <a:xfrm>
            <a:off x="0" y="3275856"/>
            <a:ext cx="3867871" cy="400110"/>
          </a:xfrm>
          <a:prstGeom prst="rect">
            <a:avLst/>
          </a:prstGeom>
          <a:solidFill>
            <a:schemeClr val="accent5">
              <a:lumMod val="75000"/>
            </a:schemeClr>
          </a:solidFill>
          <a:ln>
            <a:solidFill>
              <a:schemeClr val="accent5">
                <a:lumMod val="75000"/>
              </a:schemeClr>
            </a:solidFill>
          </a:ln>
        </p:spPr>
        <p:txBody>
          <a:bodyPr wrap="square" rtlCol="0">
            <a:spAutoFit/>
          </a:bodyPr>
          <a:lstStyle/>
          <a:p>
            <a:r>
              <a:rPr kumimoji="1" lang="ja-JP" altLang="en-US" sz="2000" dirty="0" smtClean="0">
                <a:solidFill>
                  <a:schemeClr val="bg1"/>
                </a:solidFill>
                <a:latin typeface="HGPｺﾞｼｯｸE" pitchFamily="50" charset="-128"/>
                <a:ea typeface="HGPｺﾞｼｯｸE" pitchFamily="50" charset="-128"/>
              </a:rPr>
              <a:t>　お客さまからの喜びの声</a:t>
            </a:r>
            <a:endParaRPr kumimoji="1" lang="ja-JP" altLang="en-US" sz="2000" dirty="0">
              <a:solidFill>
                <a:schemeClr val="bg1"/>
              </a:solidFill>
              <a:latin typeface="HGPｺﾞｼｯｸE" pitchFamily="50" charset="-128"/>
              <a:ea typeface="HGPｺﾞｼｯｸE" pitchFamily="50" charset="-128"/>
            </a:endParaRPr>
          </a:p>
        </p:txBody>
      </p:sp>
      <p:sp>
        <p:nvSpPr>
          <p:cNvPr id="20" name="正方形/長方形 19"/>
          <p:cNvSpPr/>
          <p:nvPr/>
        </p:nvSpPr>
        <p:spPr>
          <a:xfrm>
            <a:off x="23180" y="8244408"/>
            <a:ext cx="6817008" cy="89959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smtClean="0">
                <a:solidFill>
                  <a:schemeClr val="tx1">
                    <a:lumMod val="75000"/>
                    <a:lumOff val="25000"/>
                  </a:schemeClr>
                </a:solidFill>
              </a:rPr>
              <a:t>お問合せはお気軽にどうぞ</a:t>
            </a:r>
            <a:endParaRPr kumimoji="1" lang="ja-JP" altLang="en-US" dirty="0">
              <a:solidFill>
                <a:schemeClr val="tx1">
                  <a:lumMod val="75000"/>
                  <a:lumOff val="25000"/>
                </a:schemeClr>
              </a:solidFill>
            </a:endParaRPr>
          </a:p>
        </p:txBody>
      </p:sp>
      <p:sp>
        <p:nvSpPr>
          <p:cNvPr id="22" name="テキスト ボックス 21"/>
          <p:cNvSpPr txBox="1"/>
          <p:nvPr/>
        </p:nvSpPr>
        <p:spPr>
          <a:xfrm>
            <a:off x="2105472" y="8172400"/>
            <a:ext cx="4752528" cy="630942"/>
          </a:xfrm>
          <a:prstGeom prst="rect">
            <a:avLst/>
          </a:prstGeom>
          <a:noFill/>
        </p:spPr>
        <p:txBody>
          <a:bodyPr wrap="square" rtlCol="0">
            <a:spAutoFit/>
          </a:bodyPr>
          <a:lstStyle/>
          <a:p>
            <a:pPr algn="r"/>
            <a:r>
              <a:rPr kumimoji="1" lang="en-US" altLang="ja-JP" sz="3500" b="1" dirty="0" smtClean="0">
                <a:solidFill>
                  <a:srgbClr val="C00000"/>
                </a:solidFill>
              </a:rPr>
              <a:t>03-0000-0000</a:t>
            </a:r>
            <a:endParaRPr kumimoji="1" lang="ja-JP" altLang="en-US" sz="3500" b="1" dirty="0">
              <a:solidFill>
                <a:srgbClr val="C00000"/>
              </a:solidFill>
            </a:endParaRPr>
          </a:p>
        </p:txBody>
      </p:sp>
      <p:sp>
        <p:nvSpPr>
          <p:cNvPr id="23" name="テキスト ボックス 22"/>
          <p:cNvSpPr txBox="1"/>
          <p:nvPr/>
        </p:nvSpPr>
        <p:spPr>
          <a:xfrm>
            <a:off x="38100" y="6948264"/>
            <a:ext cx="6802087" cy="1224136"/>
          </a:xfrm>
          <a:prstGeom prst="rect">
            <a:avLst/>
          </a:prstGeom>
          <a:noFill/>
          <a:ln w="28575">
            <a:solidFill>
              <a:schemeClr val="bg1">
                <a:lumMod val="65000"/>
              </a:schemeClr>
            </a:solidFill>
          </a:ln>
        </p:spPr>
        <p:txBody>
          <a:bodyPr wrap="square" rtlCol="0" anchor="ctr">
            <a:noAutofit/>
          </a:bodyPr>
          <a:lstStyle/>
          <a:p>
            <a:pPr algn="ctr"/>
            <a:r>
              <a:rPr kumimoji="1" lang="en-US" altLang="ja-JP" sz="1400" dirty="0" smtClean="0">
                <a:latin typeface="+mn-ea"/>
              </a:rPr>
              <a:t>【</a:t>
            </a:r>
            <a:r>
              <a:rPr kumimoji="1" lang="ja-JP" altLang="en-US" sz="1400" dirty="0" smtClean="0">
                <a:latin typeface="+mn-ea"/>
              </a:rPr>
              <a:t>あきばれホームページ</a:t>
            </a:r>
            <a:r>
              <a:rPr kumimoji="1" lang="en-US" altLang="ja-JP" sz="1400" dirty="0" smtClean="0">
                <a:latin typeface="+mn-ea"/>
              </a:rPr>
              <a:t>】</a:t>
            </a:r>
            <a:r>
              <a:rPr kumimoji="1" lang="ja-JP" altLang="en-US" sz="1400" dirty="0" err="1" smtClean="0">
                <a:latin typeface="+mn-ea"/>
              </a:rPr>
              <a:t>を提</a:t>
            </a:r>
            <a:r>
              <a:rPr kumimoji="1" lang="ja-JP" altLang="en-US" sz="1400" dirty="0" smtClean="0">
                <a:latin typeface="+mn-ea"/>
              </a:rPr>
              <a:t>供する、</a:t>
            </a:r>
            <a:r>
              <a:rPr kumimoji="1" lang="en-US" altLang="ja-JP" sz="1400" dirty="0" smtClean="0">
                <a:latin typeface="+mn-ea"/>
              </a:rPr>
              <a:t>(</a:t>
            </a:r>
            <a:r>
              <a:rPr kumimoji="1" lang="ja-JP" altLang="en-US" sz="1400" dirty="0" smtClean="0">
                <a:latin typeface="+mn-ea"/>
              </a:rPr>
              <a:t>株</a:t>
            </a:r>
            <a:r>
              <a:rPr kumimoji="1" lang="en-US" altLang="ja-JP" sz="1400" dirty="0" smtClean="0">
                <a:latin typeface="+mn-ea"/>
              </a:rPr>
              <a:t>)</a:t>
            </a:r>
            <a:r>
              <a:rPr lang="en-US" altLang="ja-JP" sz="1400" dirty="0" smtClean="0">
                <a:latin typeface="+mn-ea"/>
              </a:rPr>
              <a:t>WEB</a:t>
            </a:r>
            <a:r>
              <a:rPr lang="ja-JP" altLang="en-US" sz="1400" dirty="0" smtClean="0">
                <a:latin typeface="+mn-ea"/>
              </a:rPr>
              <a:t>マーケティング総合研究所とは・・・</a:t>
            </a:r>
            <a:endParaRPr lang="en-US" altLang="ja-JP" sz="1400" dirty="0" smtClean="0">
              <a:latin typeface="+mn-ea"/>
            </a:endParaRPr>
          </a:p>
          <a:p>
            <a:pPr algn="ctr"/>
            <a:r>
              <a:rPr lang="ja-JP" altLang="en-US" sz="1400" dirty="0" smtClean="0">
                <a:latin typeface="+mn-ea"/>
              </a:rPr>
              <a:t>低価格な、お客様を増やせるホームページ作成サービスを提供している会社です。</a:t>
            </a:r>
            <a:endParaRPr lang="en-US" altLang="ja-JP" sz="1400" dirty="0" smtClean="0">
              <a:latin typeface="+mn-ea"/>
            </a:endParaRPr>
          </a:p>
          <a:p>
            <a:pPr algn="ctr"/>
            <a:r>
              <a:rPr lang="ja-JP" altLang="en-US" sz="1400" dirty="0" smtClean="0">
                <a:latin typeface="+mn-ea"/>
              </a:rPr>
              <a:t>日本全国 </a:t>
            </a:r>
            <a:r>
              <a:rPr lang="en-US" altLang="ja-JP" sz="1400" dirty="0" smtClean="0">
                <a:latin typeface="+mn-ea"/>
              </a:rPr>
              <a:t>7,025</a:t>
            </a:r>
            <a:r>
              <a:rPr lang="ja-JP" altLang="en-US" sz="1400" dirty="0" smtClean="0">
                <a:latin typeface="+mn-ea"/>
              </a:rPr>
              <a:t>社のお客さまを、ほぼネット</a:t>
            </a:r>
            <a:r>
              <a:rPr lang="ja-JP" altLang="en-US" sz="1400" dirty="0">
                <a:latin typeface="+mn-ea"/>
              </a:rPr>
              <a:t>だけ</a:t>
            </a:r>
            <a:r>
              <a:rPr lang="ja-JP" altLang="en-US" sz="1400" dirty="0" smtClean="0">
                <a:latin typeface="+mn-ea"/>
              </a:rPr>
              <a:t>で集客してきました！</a:t>
            </a:r>
            <a:endParaRPr lang="en-US" altLang="ja-JP" sz="1400" dirty="0" smtClean="0">
              <a:latin typeface="+mn-ea"/>
            </a:endParaRPr>
          </a:p>
          <a:p>
            <a:pPr algn="ctr"/>
            <a:r>
              <a:rPr lang="ja-JP" altLang="en-US" sz="1400" dirty="0">
                <a:latin typeface="+mn-ea"/>
              </a:rPr>
              <a:t>このノウハウを詰め込んだホームページを、</a:t>
            </a:r>
            <a:r>
              <a:rPr lang="ja-JP" altLang="en-US" sz="1400" b="1" dirty="0">
                <a:latin typeface="+mn-ea"/>
              </a:rPr>
              <a:t>経験豊富</a:t>
            </a:r>
            <a:r>
              <a:rPr lang="ja-JP" altLang="en-US" sz="1400" dirty="0">
                <a:latin typeface="+mn-ea"/>
              </a:rPr>
              <a:t>なコンサルタントが</a:t>
            </a:r>
            <a:r>
              <a:rPr lang="ja-JP" altLang="en-US" sz="1400" dirty="0" smtClean="0">
                <a:latin typeface="+mn-ea"/>
              </a:rPr>
              <a:t>作成</a:t>
            </a:r>
            <a:r>
              <a:rPr lang="ja-JP" altLang="en-US" sz="1400" dirty="0">
                <a:latin typeface="+mn-ea"/>
              </a:rPr>
              <a:t>して</a:t>
            </a:r>
            <a:r>
              <a:rPr lang="ja-JP" altLang="en-US" sz="1400" dirty="0" smtClean="0">
                <a:latin typeface="+mn-ea"/>
              </a:rPr>
              <a:t>います</a:t>
            </a:r>
            <a:r>
              <a:rPr lang="ja-JP" altLang="en-US" sz="1400" dirty="0">
                <a:latin typeface="+mn-ea"/>
              </a:rPr>
              <a:t>。</a:t>
            </a:r>
            <a:endParaRPr kumimoji="1" lang="ja-JP" altLang="en-US" sz="1400" dirty="0">
              <a:latin typeface="+mn-ea"/>
            </a:endParaRPr>
          </a:p>
        </p:txBody>
      </p:sp>
      <p:pic>
        <p:nvPicPr>
          <p:cNvPr id="2" name="Picture 2"/>
          <p:cNvPicPr>
            <a:picLocks noChangeAspect="1" noChangeArrowheads="1"/>
          </p:cNvPicPr>
          <p:nvPr/>
        </p:nvPicPr>
        <p:blipFill>
          <a:blip r:embed="rId10" cstate="print"/>
          <a:srcRect/>
          <a:stretch>
            <a:fillRect/>
          </a:stretch>
        </p:blipFill>
        <p:spPr bwMode="auto">
          <a:xfrm>
            <a:off x="260648" y="3707904"/>
            <a:ext cx="1156178" cy="1178271"/>
          </a:xfrm>
          <a:prstGeom prst="rect">
            <a:avLst/>
          </a:prstGeom>
          <a:noFill/>
          <a:ln w="9525">
            <a:noFill/>
            <a:miter lim="800000"/>
            <a:headEnd/>
            <a:tailEnd/>
          </a:ln>
        </p:spPr>
      </p:pic>
      <p:sp>
        <p:nvSpPr>
          <p:cNvPr id="24" name="角丸四角形吹き出し 23"/>
          <p:cNvSpPr/>
          <p:nvPr/>
        </p:nvSpPr>
        <p:spPr>
          <a:xfrm>
            <a:off x="1844823" y="3876675"/>
            <a:ext cx="4965551" cy="1440160"/>
          </a:xfrm>
          <a:prstGeom prst="wedgeRoundRectCallout">
            <a:avLst>
              <a:gd name="adj1" fmla="val -57947"/>
              <a:gd name="adj2" fmla="val 17357"/>
              <a:gd name="adj3" fmla="val 16667"/>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916832" y="3923928"/>
            <a:ext cx="4845918" cy="1354217"/>
          </a:xfrm>
          <a:prstGeom prst="rect">
            <a:avLst/>
          </a:prstGeom>
          <a:noFill/>
        </p:spPr>
        <p:txBody>
          <a:bodyPr wrap="square" rtlCol="0">
            <a:spAutoFit/>
          </a:bodyPr>
          <a:lstStyle/>
          <a:p>
            <a:pPr>
              <a:spcAft>
                <a:spcPts val="600"/>
              </a:spcAft>
            </a:pPr>
            <a:r>
              <a:rPr lang="ja-JP" altLang="en-US" sz="1100" dirty="0" smtClean="0"/>
              <a:t>素人には、宣伝用のホームページをどう作ればいいのか、ノウハウがありません。そのため</a:t>
            </a:r>
            <a:r>
              <a:rPr lang="ja-JP" altLang="en-US" sz="1100" dirty="0" smtClean="0">
                <a:solidFill>
                  <a:srgbClr val="FF0000"/>
                </a:solidFill>
              </a:rPr>
              <a:t>コンサルタント</a:t>
            </a:r>
            <a:r>
              <a:rPr lang="ja-JP" altLang="en-US" sz="1100" dirty="0" smtClean="0"/>
              <a:t>さんの</a:t>
            </a:r>
            <a:r>
              <a:rPr lang="ja-JP" altLang="en-US" sz="1100" dirty="0" smtClean="0">
                <a:solidFill>
                  <a:srgbClr val="FF0000"/>
                </a:solidFill>
              </a:rPr>
              <a:t>アドバイス</a:t>
            </a:r>
            <a:r>
              <a:rPr lang="ja-JP" altLang="en-US" sz="1100" dirty="0" smtClean="0"/>
              <a:t>には、目から鱗が落ちる思いがしました。</a:t>
            </a:r>
          </a:p>
          <a:p>
            <a:r>
              <a:rPr lang="ja-JP" altLang="en-US" sz="1100" dirty="0" smtClean="0"/>
              <a:t>お蔭様で、競合の法律事務所が無料の法律相談を行っている中、１時間１万円の有料法律相談のお申し込みを</a:t>
            </a:r>
            <a:r>
              <a:rPr lang="ja-JP" altLang="en-US" sz="1100" dirty="0" smtClean="0">
                <a:solidFill>
                  <a:srgbClr val="FF0000"/>
                </a:solidFill>
              </a:rPr>
              <a:t>月に１０件</a:t>
            </a:r>
            <a:r>
              <a:rPr lang="ja-JP" altLang="en-US" sz="1100" dirty="0" smtClean="0"/>
              <a:t>程度ホームページ経由でいただいています。さらに</a:t>
            </a:r>
            <a:r>
              <a:rPr lang="ja-JP" altLang="en-US" sz="1100" dirty="0" smtClean="0">
                <a:solidFill>
                  <a:srgbClr val="FF0000"/>
                </a:solidFill>
              </a:rPr>
              <a:t>ホームページ経由</a:t>
            </a:r>
            <a:r>
              <a:rPr lang="ja-JP" altLang="en-US" sz="1100" dirty="0" smtClean="0"/>
              <a:t>の相談者の方から、相談後に委任に至るケースも多く、</a:t>
            </a:r>
            <a:r>
              <a:rPr lang="ja-JP" altLang="en-US" sz="1100" dirty="0" smtClean="0">
                <a:solidFill>
                  <a:srgbClr val="FF0000"/>
                </a:solidFill>
              </a:rPr>
              <a:t>ホームページの効果</a:t>
            </a:r>
            <a:r>
              <a:rPr lang="ja-JP" altLang="en-US" sz="1100" dirty="0" smtClean="0"/>
              <a:t>に驚いています。</a:t>
            </a:r>
            <a:endParaRPr lang="ja-JP" altLang="en-US" sz="1100" dirty="0"/>
          </a:p>
        </p:txBody>
      </p:sp>
      <p:pic>
        <p:nvPicPr>
          <p:cNvPr id="3" name="Picture 3"/>
          <p:cNvPicPr>
            <a:picLocks noChangeAspect="1" noChangeArrowheads="1"/>
          </p:cNvPicPr>
          <p:nvPr/>
        </p:nvPicPr>
        <p:blipFill>
          <a:blip r:embed="rId11" cstate="print"/>
          <a:srcRect/>
          <a:stretch>
            <a:fillRect/>
          </a:stretch>
        </p:blipFill>
        <p:spPr bwMode="auto">
          <a:xfrm>
            <a:off x="260648" y="5364088"/>
            <a:ext cx="1155730" cy="1185364"/>
          </a:xfrm>
          <a:prstGeom prst="rect">
            <a:avLst/>
          </a:prstGeom>
          <a:noFill/>
          <a:ln w="9525">
            <a:noFill/>
            <a:miter lim="800000"/>
            <a:headEnd/>
            <a:tailEnd/>
          </a:ln>
        </p:spPr>
      </p:pic>
      <p:sp>
        <p:nvSpPr>
          <p:cNvPr id="26" name="角丸四角形吹き出し 25"/>
          <p:cNvSpPr/>
          <p:nvPr/>
        </p:nvSpPr>
        <p:spPr>
          <a:xfrm>
            <a:off x="1844824" y="5405636"/>
            <a:ext cx="4975075" cy="1440160"/>
          </a:xfrm>
          <a:prstGeom prst="wedgeRoundRectCallout">
            <a:avLst>
              <a:gd name="adj1" fmla="val -57947"/>
              <a:gd name="adj2" fmla="val 12066"/>
              <a:gd name="adj3" fmla="val 16667"/>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916832" y="5476875"/>
            <a:ext cx="4845918" cy="1402239"/>
          </a:xfrm>
          <a:prstGeom prst="rect">
            <a:avLst/>
          </a:prstGeom>
          <a:noFill/>
        </p:spPr>
        <p:txBody>
          <a:bodyPr wrap="square" rtlCol="0">
            <a:spAutoFit/>
          </a:bodyPr>
          <a:lstStyle/>
          <a:p>
            <a:pPr>
              <a:spcAft>
                <a:spcPts val="600"/>
              </a:spcAft>
            </a:pPr>
            <a:r>
              <a:rPr lang="ja-JP" altLang="en-US" sz="1100" dirty="0" smtClean="0"/>
              <a:t>機械にうとい私でもまったく問題ありませんでしたし、作成時には</a:t>
            </a:r>
            <a:r>
              <a:rPr lang="ja-JP" altLang="en-US" sz="1100" dirty="0" smtClean="0">
                <a:solidFill>
                  <a:srgbClr val="FF0000"/>
                </a:solidFill>
              </a:rPr>
              <a:t>コンサルタント</a:t>
            </a:r>
            <a:r>
              <a:rPr lang="ja-JP" altLang="en-US" sz="1100" dirty="0" smtClean="0"/>
              <a:t>の方が本当に丁寧に対応してくださいました。</a:t>
            </a:r>
            <a:r>
              <a:rPr lang="ja-JP" altLang="en-US" sz="1100" dirty="0" smtClean="0">
                <a:solidFill>
                  <a:srgbClr val="FF0000"/>
                </a:solidFill>
              </a:rPr>
              <a:t>初期費用も良心的</a:t>
            </a:r>
            <a:r>
              <a:rPr lang="ja-JP" altLang="en-US" sz="1100" dirty="0" smtClean="0"/>
              <a:t>で、ホームページの更新に一切費用が掛からずしかも</a:t>
            </a:r>
            <a:r>
              <a:rPr lang="ja-JP" altLang="en-US" sz="1100" dirty="0" smtClean="0">
                <a:solidFill>
                  <a:srgbClr val="FF0000"/>
                </a:solidFill>
              </a:rPr>
              <a:t>自分で簡単に</a:t>
            </a:r>
            <a:r>
              <a:rPr lang="ja-JP" altLang="en-US" sz="1100" dirty="0" smtClean="0"/>
              <a:t>できることが何よりもよかったです！</a:t>
            </a:r>
          </a:p>
          <a:p>
            <a:pPr>
              <a:spcAft>
                <a:spcPts val="600"/>
              </a:spcAft>
            </a:pPr>
            <a:r>
              <a:rPr lang="ja-JP" altLang="en-US" sz="1100" dirty="0" smtClean="0"/>
              <a:t>今は、大半の方がホームページを見て足を運んで</a:t>
            </a:r>
            <a:r>
              <a:rPr lang="ja-JP" altLang="en-US" sz="1100" dirty="0" err="1" smtClean="0"/>
              <a:t>だ</a:t>
            </a:r>
            <a:r>
              <a:rPr lang="ja-JP" altLang="en-US" sz="1100" dirty="0" smtClean="0"/>
              <a:t>さっています。特に、</a:t>
            </a:r>
            <a:r>
              <a:rPr lang="ja-JP" altLang="en-US" sz="1100" dirty="0" smtClean="0">
                <a:solidFill>
                  <a:srgbClr val="FF0000"/>
                </a:solidFill>
              </a:rPr>
              <a:t>スマホ対応</a:t>
            </a:r>
            <a:r>
              <a:rPr lang="ja-JP" altLang="en-US" sz="1100" dirty="0" smtClean="0"/>
              <a:t>にして頂いてからは、反応がとてもよく、お問合せやそのままご予約に繋がるケースがとても多いのです。</a:t>
            </a:r>
            <a:endParaRPr lang="ja-JP" altLang="en-US" sz="1100" dirty="0"/>
          </a:p>
        </p:txBody>
      </p:sp>
      <p:sp>
        <p:nvSpPr>
          <p:cNvPr id="28" name="テキスト ボックス 27"/>
          <p:cNvSpPr txBox="1"/>
          <p:nvPr/>
        </p:nvSpPr>
        <p:spPr>
          <a:xfrm>
            <a:off x="51669" y="4892634"/>
            <a:ext cx="2403648" cy="415498"/>
          </a:xfrm>
          <a:prstGeom prst="rect">
            <a:avLst/>
          </a:prstGeom>
          <a:noFill/>
        </p:spPr>
        <p:txBody>
          <a:bodyPr wrap="square" rtlCol="0">
            <a:spAutoFit/>
          </a:bodyPr>
          <a:lstStyle/>
          <a:p>
            <a:r>
              <a:rPr kumimoji="1" lang="ja-JP" altLang="en-US" sz="1200" b="1" dirty="0" smtClean="0"/>
              <a:t>大空法律事務所さま</a:t>
            </a:r>
            <a:r>
              <a:rPr lang="en-US" altLang="ja-JP" sz="1200" b="1" dirty="0" smtClean="0"/>
              <a:t/>
            </a:r>
            <a:br>
              <a:rPr lang="en-US" altLang="ja-JP" sz="1200" b="1" dirty="0" smtClean="0"/>
            </a:br>
            <a:r>
              <a:rPr lang="en-US" altLang="ja-JP" sz="900" dirty="0" smtClean="0"/>
              <a:t>http://www.inoue-lawyer.jp/</a:t>
            </a:r>
          </a:p>
        </p:txBody>
      </p:sp>
      <p:sp>
        <p:nvSpPr>
          <p:cNvPr id="29" name="テキスト ボックス 28"/>
          <p:cNvSpPr txBox="1"/>
          <p:nvPr/>
        </p:nvSpPr>
        <p:spPr>
          <a:xfrm>
            <a:off x="0" y="6548467"/>
            <a:ext cx="2592382" cy="415498"/>
          </a:xfrm>
          <a:prstGeom prst="rect">
            <a:avLst/>
          </a:prstGeom>
          <a:noFill/>
        </p:spPr>
        <p:txBody>
          <a:bodyPr wrap="square" rtlCol="0">
            <a:spAutoFit/>
          </a:bodyPr>
          <a:lstStyle/>
          <a:p>
            <a:r>
              <a:rPr lang="en-US" altLang="ja-JP" sz="1200" b="1" dirty="0" err="1" smtClean="0">
                <a:latin typeface="+mn-ea"/>
              </a:rPr>
              <a:t>AzMax's</a:t>
            </a:r>
            <a:r>
              <a:rPr lang="en-US" altLang="ja-JP" sz="1200" b="1" dirty="0" smtClean="0">
                <a:latin typeface="+mn-ea"/>
              </a:rPr>
              <a:t> Yoga Studio</a:t>
            </a:r>
            <a:r>
              <a:rPr kumimoji="1" lang="ja-JP" altLang="en-US" sz="1200" b="1" dirty="0" smtClean="0">
                <a:latin typeface="+mn-ea"/>
              </a:rPr>
              <a:t>さま</a:t>
            </a:r>
            <a:endParaRPr kumimoji="1" lang="en-US" altLang="ja-JP" sz="1200" b="1" dirty="0" smtClean="0">
              <a:latin typeface="+mn-ea"/>
            </a:endParaRPr>
          </a:p>
          <a:p>
            <a:r>
              <a:rPr lang="en-US" altLang="ja-JP" sz="900" dirty="0" smtClean="0"/>
              <a:t>http://www.yogartistazmax.com/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吹き出し 23"/>
          <p:cNvSpPr/>
          <p:nvPr/>
        </p:nvSpPr>
        <p:spPr>
          <a:xfrm>
            <a:off x="1844823" y="3876675"/>
            <a:ext cx="4965551" cy="1440160"/>
          </a:xfrm>
          <a:prstGeom prst="wedgeRoundRectCallout">
            <a:avLst>
              <a:gd name="adj1" fmla="val -57947"/>
              <a:gd name="adj2" fmla="val 17357"/>
              <a:gd name="adj3" fmla="val 16667"/>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916832" y="3923928"/>
            <a:ext cx="4845918" cy="1354217"/>
          </a:xfrm>
          <a:prstGeom prst="rect">
            <a:avLst/>
          </a:prstGeom>
          <a:noFill/>
        </p:spPr>
        <p:txBody>
          <a:bodyPr wrap="square" rtlCol="0">
            <a:spAutoFit/>
          </a:bodyPr>
          <a:lstStyle/>
          <a:p>
            <a:pPr>
              <a:spcAft>
                <a:spcPts val="600"/>
              </a:spcAft>
            </a:pPr>
            <a:r>
              <a:rPr lang="en-US" altLang="ja-JP" sz="1100" dirty="0" smtClean="0"/>
              <a:t>SEO</a:t>
            </a:r>
            <a:r>
              <a:rPr lang="ja-JP" altLang="en-US" sz="1100" dirty="0" smtClean="0"/>
              <a:t>を優先するつもりで、御社の</a:t>
            </a:r>
            <a:r>
              <a:rPr lang="ja-JP" altLang="en-US" sz="1100" dirty="0" smtClean="0">
                <a:solidFill>
                  <a:srgbClr val="FF0000"/>
                </a:solidFill>
              </a:rPr>
              <a:t>アドバイス</a:t>
            </a:r>
            <a:r>
              <a:rPr lang="ja-JP" altLang="en-US" sz="1100" dirty="0" smtClean="0"/>
              <a:t>をそのまま受け入れホームページを作成しました。４日目に調べてみると、</a:t>
            </a:r>
            <a:r>
              <a:rPr lang="en-US" altLang="ja-JP" sz="1100" dirty="0" smtClean="0"/>
              <a:t>Yahoo!</a:t>
            </a:r>
            <a:r>
              <a:rPr lang="ja-JP" altLang="en-US" sz="1100" dirty="0" smtClean="0"/>
              <a:t>では、メインキーワードの「沼津・鍵」で</a:t>
            </a:r>
            <a:r>
              <a:rPr lang="en-US" altLang="ja-JP" sz="1100" dirty="0" smtClean="0"/>
              <a:t>723,000</a:t>
            </a:r>
            <a:r>
              <a:rPr lang="ja-JP" altLang="en-US" sz="1100" dirty="0" smtClean="0"/>
              <a:t>件中</a:t>
            </a:r>
            <a:r>
              <a:rPr lang="ja-JP" altLang="en-US" sz="1100" dirty="0" smtClean="0">
                <a:solidFill>
                  <a:srgbClr val="FF0000"/>
                </a:solidFill>
              </a:rPr>
              <a:t>２位</a:t>
            </a:r>
            <a:r>
              <a:rPr lang="ja-JP" altLang="en-US" sz="1100" dirty="0" smtClean="0"/>
              <a:t>表示、「三島・鍵」で</a:t>
            </a:r>
            <a:r>
              <a:rPr lang="en-US" altLang="ja-JP" sz="1100" dirty="0" smtClean="0"/>
              <a:t>2,620,000</a:t>
            </a:r>
            <a:r>
              <a:rPr lang="ja-JP" altLang="en-US" sz="1100" dirty="0" smtClean="0"/>
              <a:t>件中</a:t>
            </a:r>
            <a:r>
              <a:rPr lang="ja-JP" altLang="en-US" sz="1100" dirty="0" smtClean="0">
                <a:solidFill>
                  <a:srgbClr val="FF0000"/>
                </a:solidFill>
              </a:rPr>
              <a:t>４位</a:t>
            </a:r>
            <a:r>
              <a:rPr lang="ja-JP" altLang="en-US" sz="1100" dirty="0" smtClean="0"/>
              <a:t>、</a:t>
            </a:r>
            <a:r>
              <a:rPr lang="en-US" altLang="ja-JP" sz="1100" dirty="0" smtClean="0"/>
              <a:t>Google</a:t>
            </a:r>
            <a:r>
              <a:rPr lang="ja-JP" altLang="en-US" sz="1100" dirty="0" smtClean="0"/>
              <a:t>では、「沼津・鍵」で</a:t>
            </a:r>
            <a:r>
              <a:rPr lang="en-US" altLang="ja-JP" sz="1100" dirty="0" smtClean="0"/>
              <a:t>814,000</a:t>
            </a:r>
            <a:r>
              <a:rPr lang="ja-JP" altLang="en-US" sz="1100" dirty="0" smtClean="0"/>
              <a:t>件中</a:t>
            </a:r>
            <a:r>
              <a:rPr lang="ja-JP" altLang="en-US" sz="1100" dirty="0" smtClean="0">
                <a:solidFill>
                  <a:srgbClr val="FF0000"/>
                </a:solidFill>
              </a:rPr>
              <a:t>５位</a:t>
            </a:r>
            <a:r>
              <a:rPr lang="ja-JP" altLang="en-US" sz="1100" dirty="0" smtClean="0"/>
              <a:t>、「三島・鍵」で</a:t>
            </a:r>
            <a:r>
              <a:rPr lang="en-US" altLang="ja-JP" sz="1100" dirty="0" smtClean="0"/>
              <a:t>1,960,000</a:t>
            </a:r>
            <a:r>
              <a:rPr lang="ja-JP" altLang="en-US" sz="1100" dirty="0" smtClean="0"/>
              <a:t>件中</a:t>
            </a:r>
            <a:r>
              <a:rPr lang="en-US" altLang="ja-JP" sz="1100" dirty="0" smtClean="0"/>
              <a:t>13</a:t>
            </a:r>
            <a:r>
              <a:rPr lang="ja-JP" altLang="en-US" sz="1100" dirty="0" smtClean="0"/>
              <a:t>位と予想以上に早く、そして良い結果が出ました。</a:t>
            </a:r>
          </a:p>
          <a:p>
            <a:pPr>
              <a:spcAft>
                <a:spcPts val="600"/>
              </a:spcAft>
            </a:pPr>
            <a:r>
              <a:rPr lang="ja-JP" altLang="en-US" sz="1100" dirty="0" smtClean="0"/>
              <a:t>作成から４年が経った現在では、</a:t>
            </a:r>
            <a:r>
              <a:rPr lang="en-US" altLang="ja-JP" sz="1100" dirty="0" smtClean="0"/>
              <a:t>Yahoo!</a:t>
            </a:r>
            <a:r>
              <a:rPr lang="ja-JP" altLang="en-US" sz="1100" dirty="0" smtClean="0"/>
              <a:t>・</a:t>
            </a:r>
            <a:r>
              <a:rPr lang="en-US" altLang="ja-JP" sz="1100" dirty="0" smtClean="0"/>
              <a:t>Google</a:t>
            </a:r>
            <a:r>
              <a:rPr lang="ja-JP" altLang="en-US" sz="1100" dirty="0" smtClean="0"/>
              <a:t>ともに「沼津・鍵」で</a:t>
            </a:r>
            <a:r>
              <a:rPr lang="en-US" altLang="ja-JP" sz="1100" dirty="0" smtClean="0"/>
              <a:t>261,000 </a:t>
            </a:r>
            <a:r>
              <a:rPr lang="ja-JP" altLang="en-US" sz="1100" dirty="0" smtClean="0"/>
              <a:t>件中</a:t>
            </a:r>
            <a:r>
              <a:rPr lang="ja-JP" altLang="en-US" sz="1100" dirty="0" smtClean="0">
                <a:solidFill>
                  <a:srgbClr val="FF0000"/>
                </a:solidFill>
              </a:rPr>
              <a:t>１位</a:t>
            </a:r>
            <a:r>
              <a:rPr lang="ja-JP" altLang="en-US" sz="1100" dirty="0" smtClean="0"/>
              <a:t>表示、「三島・鍵」で</a:t>
            </a:r>
            <a:r>
              <a:rPr lang="en-US" altLang="ja-JP" sz="1100" dirty="0" smtClean="0"/>
              <a:t>661,000 </a:t>
            </a:r>
            <a:r>
              <a:rPr lang="ja-JP" altLang="en-US" sz="1100" dirty="0" smtClean="0"/>
              <a:t>件中</a:t>
            </a:r>
            <a:r>
              <a:rPr lang="ja-JP" altLang="en-US" sz="1100" dirty="0" smtClean="0">
                <a:solidFill>
                  <a:srgbClr val="FF0000"/>
                </a:solidFill>
              </a:rPr>
              <a:t>２位</a:t>
            </a:r>
            <a:r>
              <a:rPr lang="ja-JP" altLang="en-US" sz="1100" dirty="0" smtClean="0"/>
              <a:t>表示と、更に上がりました。</a:t>
            </a:r>
            <a:endParaRPr lang="ja-JP" altLang="en-US" sz="1100" dirty="0"/>
          </a:p>
        </p:txBody>
      </p:sp>
      <p:sp>
        <p:nvSpPr>
          <p:cNvPr id="26" name="角丸四角形吹き出し 25"/>
          <p:cNvSpPr/>
          <p:nvPr/>
        </p:nvSpPr>
        <p:spPr>
          <a:xfrm>
            <a:off x="1844824" y="5405636"/>
            <a:ext cx="4975075" cy="1440160"/>
          </a:xfrm>
          <a:prstGeom prst="wedgeRoundRectCallout">
            <a:avLst>
              <a:gd name="adj1" fmla="val -57947"/>
              <a:gd name="adj2" fmla="val 12066"/>
              <a:gd name="adj3" fmla="val 16667"/>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916832" y="5508103"/>
            <a:ext cx="4845918" cy="1277273"/>
          </a:xfrm>
          <a:prstGeom prst="rect">
            <a:avLst/>
          </a:prstGeom>
          <a:noFill/>
        </p:spPr>
        <p:txBody>
          <a:bodyPr wrap="square" rtlCol="0">
            <a:spAutoFit/>
          </a:bodyPr>
          <a:lstStyle/>
          <a:p>
            <a:pPr>
              <a:spcAft>
                <a:spcPts val="600"/>
              </a:spcAft>
            </a:pPr>
            <a:r>
              <a:rPr lang="ja-JP" altLang="en-US" sz="1100" dirty="0" smtClean="0"/>
              <a:t>自分の</a:t>
            </a:r>
            <a:r>
              <a:rPr lang="ja-JP" altLang="en-US" sz="1100" dirty="0" smtClean="0">
                <a:solidFill>
                  <a:srgbClr val="FF0000"/>
                </a:solidFill>
              </a:rPr>
              <a:t>治療への思い</a:t>
            </a:r>
            <a:r>
              <a:rPr lang="ja-JP" altLang="en-US" sz="1100" dirty="0" smtClean="0"/>
              <a:t>や</a:t>
            </a:r>
            <a:r>
              <a:rPr lang="ja-JP" altLang="en-US" sz="1100" dirty="0" smtClean="0">
                <a:solidFill>
                  <a:srgbClr val="FF0000"/>
                </a:solidFill>
              </a:rPr>
              <a:t>診療方針</a:t>
            </a:r>
            <a:r>
              <a:rPr lang="ja-JP" altLang="en-US" sz="1100" dirty="0" smtClean="0"/>
              <a:t>をきちんと患者さんに伝えたいという思いもありましたので、</a:t>
            </a:r>
            <a:r>
              <a:rPr lang="ja-JP" altLang="en-US" sz="1100" dirty="0" smtClean="0">
                <a:solidFill>
                  <a:srgbClr val="FF0000"/>
                </a:solidFill>
              </a:rPr>
              <a:t>低価格</a:t>
            </a:r>
            <a:r>
              <a:rPr lang="ja-JP" altLang="en-US" sz="1100" dirty="0" smtClean="0"/>
              <a:t>で</a:t>
            </a:r>
            <a:r>
              <a:rPr lang="ja-JP" altLang="en-US" sz="1100" dirty="0" smtClean="0">
                <a:solidFill>
                  <a:srgbClr val="FF0000"/>
                </a:solidFill>
              </a:rPr>
              <a:t>自分の思いが伝えられる</a:t>
            </a:r>
            <a:r>
              <a:rPr lang="en-US" altLang="ja-JP" sz="1100" dirty="0" smtClean="0"/>
              <a:t>WEB</a:t>
            </a:r>
            <a:r>
              <a:rPr lang="ja-JP" altLang="en-US" sz="1100" dirty="0" smtClean="0"/>
              <a:t>総研さんのホームページサービスは私のニーズにピッタリでした。</a:t>
            </a:r>
            <a:r>
              <a:rPr lang="en-US" altLang="ja-JP" sz="1100" dirty="0" smtClean="0"/>
              <a:t/>
            </a:r>
            <a:br>
              <a:rPr lang="en-US" altLang="ja-JP" sz="1100" dirty="0" smtClean="0"/>
            </a:br>
            <a:r>
              <a:rPr lang="en-US" altLang="ja-JP" sz="1100" dirty="0" smtClean="0"/>
              <a:t/>
            </a:r>
            <a:br>
              <a:rPr lang="en-US" altLang="ja-JP" sz="1100" dirty="0" smtClean="0"/>
            </a:br>
            <a:r>
              <a:rPr lang="ja-JP" altLang="en-US" sz="1100" dirty="0" smtClean="0"/>
              <a:t>お蔭様で患者さんは順調に増え、今では</a:t>
            </a:r>
            <a:r>
              <a:rPr lang="ja-JP" altLang="en-US" sz="1100" dirty="0" smtClean="0">
                <a:solidFill>
                  <a:srgbClr val="FF0000"/>
                </a:solidFill>
              </a:rPr>
              <a:t>新患数が</a:t>
            </a:r>
            <a:r>
              <a:rPr lang="en-US" altLang="ja-JP" sz="1100" dirty="0" smtClean="0">
                <a:solidFill>
                  <a:srgbClr val="FF0000"/>
                </a:solidFill>
              </a:rPr>
              <a:t>100</a:t>
            </a:r>
            <a:r>
              <a:rPr lang="ja-JP" altLang="en-US" sz="1100" dirty="0" smtClean="0">
                <a:solidFill>
                  <a:srgbClr val="FF0000"/>
                </a:solidFill>
              </a:rPr>
              <a:t>人</a:t>
            </a:r>
            <a:r>
              <a:rPr lang="ja-JP" altLang="en-US" sz="1100" dirty="0" smtClean="0"/>
              <a:t>を超える月もあります。開業</a:t>
            </a:r>
            <a:r>
              <a:rPr lang="en-US" altLang="ja-JP" sz="1100" dirty="0" smtClean="0"/>
              <a:t>2</a:t>
            </a:r>
            <a:r>
              <a:rPr lang="ja-JP" altLang="en-US" sz="1100" dirty="0" smtClean="0"/>
              <a:t>年にして患者さんが増えすぎて医院の拡張も考えないといけない状態で、嬉しい悲鳴をあげています（笑）。</a:t>
            </a:r>
            <a:endParaRPr lang="ja-JP" altLang="en-US" sz="1100" dirty="0"/>
          </a:p>
        </p:txBody>
      </p:sp>
      <p:sp>
        <p:nvSpPr>
          <p:cNvPr id="28" name="テキスト ボックス 27"/>
          <p:cNvSpPr txBox="1"/>
          <p:nvPr/>
        </p:nvSpPr>
        <p:spPr>
          <a:xfrm>
            <a:off x="83126" y="4932040"/>
            <a:ext cx="2320521" cy="415498"/>
          </a:xfrm>
          <a:prstGeom prst="rect">
            <a:avLst/>
          </a:prstGeom>
          <a:noFill/>
        </p:spPr>
        <p:txBody>
          <a:bodyPr wrap="square" rtlCol="0">
            <a:spAutoFit/>
          </a:bodyPr>
          <a:lstStyle/>
          <a:p>
            <a:r>
              <a:rPr kumimoji="1" lang="ja-JP" altLang="en-US" sz="1200" b="1" dirty="0" smtClean="0"/>
              <a:t>カギの安心工房さま</a:t>
            </a:r>
            <a:r>
              <a:rPr lang="en-US" altLang="ja-JP" sz="1200" b="1" dirty="0" smtClean="0"/>
              <a:t/>
            </a:r>
            <a:br>
              <a:rPr lang="en-US" altLang="ja-JP" sz="1200" b="1" dirty="0" smtClean="0"/>
            </a:br>
            <a:r>
              <a:rPr lang="en-US" altLang="ja-JP" sz="900" dirty="0" smtClean="0"/>
              <a:t> http://www.anshin-kb.jp/</a:t>
            </a:r>
          </a:p>
        </p:txBody>
      </p:sp>
      <p:sp>
        <p:nvSpPr>
          <p:cNvPr id="29" name="テキスト ボックス 28"/>
          <p:cNvSpPr txBox="1"/>
          <p:nvPr/>
        </p:nvSpPr>
        <p:spPr>
          <a:xfrm>
            <a:off x="47500" y="6516216"/>
            <a:ext cx="2472779" cy="415498"/>
          </a:xfrm>
          <a:prstGeom prst="rect">
            <a:avLst/>
          </a:prstGeom>
          <a:noFill/>
        </p:spPr>
        <p:txBody>
          <a:bodyPr wrap="square" rtlCol="0">
            <a:spAutoFit/>
          </a:bodyPr>
          <a:lstStyle/>
          <a:p>
            <a:r>
              <a:rPr kumimoji="1" lang="ja-JP" altLang="en-US" sz="1200" b="1" dirty="0" smtClean="0">
                <a:latin typeface="+mn-ea"/>
              </a:rPr>
              <a:t>つ</a:t>
            </a:r>
            <a:r>
              <a:rPr kumimoji="1" lang="ja-JP" altLang="en-US" sz="1200" b="1" dirty="0" err="1" smtClean="0">
                <a:latin typeface="+mn-ea"/>
              </a:rPr>
              <a:t>ゆくさ</a:t>
            </a:r>
            <a:r>
              <a:rPr kumimoji="1" lang="ja-JP" altLang="en-US" sz="1200" b="1" dirty="0" smtClean="0">
                <a:latin typeface="+mn-ea"/>
              </a:rPr>
              <a:t>歯科医院さま</a:t>
            </a:r>
            <a:endParaRPr kumimoji="1" lang="en-US" altLang="ja-JP" sz="1200" b="1" dirty="0" smtClean="0">
              <a:latin typeface="+mn-ea"/>
            </a:endParaRPr>
          </a:p>
          <a:p>
            <a:r>
              <a:rPr lang="ja-JP" altLang="en-US" sz="900" dirty="0" smtClean="0"/>
              <a:t> </a:t>
            </a:r>
            <a:r>
              <a:rPr lang="en-US" altLang="ja-JP" sz="900" dirty="0" smtClean="0"/>
              <a:t>http://www.tsuyukusa-dc.jp/</a:t>
            </a:r>
          </a:p>
        </p:txBody>
      </p:sp>
      <p:pic>
        <p:nvPicPr>
          <p:cNvPr id="2051" name="Picture 3"/>
          <p:cNvPicPr>
            <a:picLocks noChangeAspect="1" noChangeArrowheads="1"/>
          </p:cNvPicPr>
          <p:nvPr/>
        </p:nvPicPr>
        <p:blipFill>
          <a:blip r:embed="rId2" cstate="print"/>
          <a:srcRect/>
          <a:stretch>
            <a:fillRect/>
          </a:stretch>
        </p:blipFill>
        <p:spPr bwMode="auto">
          <a:xfrm>
            <a:off x="260648" y="3779912"/>
            <a:ext cx="1152128" cy="116749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260648" y="5292080"/>
            <a:ext cx="1152128" cy="1228371"/>
          </a:xfrm>
          <a:prstGeom prst="rect">
            <a:avLst/>
          </a:prstGeom>
          <a:noFill/>
          <a:ln w="9525">
            <a:noFill/>
            <a:miter lim="800000"/>
            <a:headEnd/>
            <a:tailEnd/>
          </a:ln>
        </p:spPr>
      </p:pic>
      <p:sp>
        <p:nvSpPr>
          <p:cNvPr id="10" name="正方形/長方形 9"/>
          <p:cNvSpPr/>
          <p:nvPr/>
        </p:nvSpPr>
        <p:spPr>
          <a:xfrm>
            <a:off x="0" y="0"/>
            <a:ext cx="6834821" cy="1403648"/>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lumMod val="75000"/>
                    <a:lumOff val="25000"/>
                  </a:schemeClr>
                </a:solidFill>
              </a:rPr>
              <a:t>「お客さまの声」</a:t>
            </a:r>
            <a:r>
              <a:rPr kumimoji="1" lang="ja-JP" altLang="en-US" dirty="0" smtClean="0">
                <a:solidFill>
                  <a:schemeClr val="tx1">
                    <a:lumMod val="75000"/>
                    <a:lumOff val="25000"/>
                  </a:schemeClr>
                </a:solidFill>
              </a:rPr>
              <a:t>は、チラシをお配りするお客さまの業種によって、</a:t>
            </a:r>
            <a:endParaRPr kumimoji="1" lang="en-US" altLang="ja-JP" dirty="0" smtClean="0">
              <a:solidFill>
                <a:schemeClr val="tx1">
                  <a:lumMod val="75000"/>
                  <a:lumOff val="25000"/>
                </a:schemeClr>
              </a:solidFill>
            </a:endParaRPr>
          </a:p>
          <a:p>
            <a:pPr algn="ctr"/>
            <a:r>
              <a:rPr kumimoji="1" lang="ja-JP" altLang="en-US" dirty="0" smtClean="0">
                <a:solidFill>
                  <a:schemeClr val="tx1">
                    <a:lumMod val="75000"/>
                    <a:lumOff val="25000"/>
                  </a:schemeClr>
                </a:solidFill>
              </a:rPr>
              <a:t>差し替えてお使いください。</a:t>
            </a:r>
            <a:endParaRPr kumimoji="1" lang="ja-JP" altLang="en-US" dirty="0">
              <a:solidFill>
                <a:schemeClr val="tx1">
                  <a:lumMod val="75000"/>
                  <a:lumOff val="25000"/>
                </a:schemeClr>
              </a:solidFill>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622</Words>
  <Application>Microsoft Office PowerPoint</Application>
  <PresentationFormat>画面に合わせる (4:3)</PresentationFormat>
  <Paragraphs>61</Paragraphs>
  <Slides>3</Slides>
  <Notes>0</Notes>
  <HiddenSlides>0</HiddenSlides>
  <MMClips>0</MMClips>
  <ScaleCrop>false</ScaleCrop>
  <HeadingPairs>
    <vt:vector size="4" baseType="variant">
      <vt:variant>
        <vt:lpstr>テーマ</vt:lpstr>
      </vt:variant>
      <vt:variant>
        <vt:i4>1</vt:i4>
      </vt:variant>
      <vt:variant>
        <vt:lpstr>スライド タイトル</vt:lpstr>
      </vt:variant>
      <vt:variant>
        <vt:i4>3</vt:i4>
      </vt:variant>
    </vt:vector>
  </HeadingPairs>
  <TitlesOfParts>
    <vt:vector size="4" baseType="lpstr">
      <vt:lpstr>Office テーマ</vt:lpstr>
      <vt:lpstr>スライド 1</vt:lpstr>
      <vt:lpstr>スライド 2</vt:lpstr>
      <vt:lpstr>スライド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2016-11-22T09:22:37Z</cp:lastPrinted>
  <dcterms:created xsi:type="dcterms:W3CDTF">2016-11-22T07:14:03Z</dcterms:created>
  <dcterms:modified xsi:type="dcterms:W3CDTF">2017-01-16T05:24:35Z</dcterms:modified>
</cp:coreProperties>
</file>